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363" r:id="rId5"/>
    <p:sldId id="393" r:id="rId6"/>
    <p:sldId id="289" r:id="rId7"/>
    <p:sldId id="258" r:id="rId8"/>
    <p:sldId id="407" r:id="rId9"/>
    <p:sldId id="416" r:id="rId10"/>
    <p:sldId id="330" r:id="rId11"/>
    <p:sldId id="391" r:id="rId12"/>
    <p:sldId id="325" r:id="rId13"/>
    <p:sldId id="406" r:id="rId14"/>
    <p:sldId id="405" r:id="rId15"/>
    <p:sldId id="392" r:id="rId16"/>
    <p:sldId id="297" r:id="rId17"/>
    <p:sldId id="422" r:id="rId18"/>
    <p:sldId id="291" r:id="rId19"/>
    <p:sldId id="293" r:id="rId20"/>
    <p:sldId id="305" r:id="rId21"/>
    <p:sldId id="298" r:id="rId22"/>
    <p:sldId id="300" r:id="rId23"/>
    <p:sldId id="302" r:id="rId24"/>
    <p:sldId id="296" r:id="rId25"/>
    <p:sldId id="303" r:id="rId26"/>
    <p:sldId id="390" r:id="rId27"/>
    <p:sldId id="42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AD"/>
    <a:srgbClr val="156082"/>
    <a:srgbClr val="D9D9D9"/>
    <a:srgbClr val="FF8F8F"/>
    <a:srgbClr val="FBE2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9CB80-836E-45A5-9E53-9E7D456859AF}" v="1052" dt="2024-12-03T21:09:14.085"/>
    <p1510:client id="{2B478B7C-D8F5-4AD4-B2D0-561CDC9BA71B}" v="213" dt="2024-12-03T21:14:23.338"/>
    <p1510:client id="{E803BDEA-00AD-48F6-A2B4-5155A6B484C3}" v="957" dt="2024-12-03T21:11:36.9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3" d="100"/>
          <a:sy n="83" d="100"/>
        </p:scale>
        <p:origin x="648"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0070AD"/>
        </a:solidFill>
        <a:ln>
          <a:noFill/>
        </a:ln>
      </dgm:spPr>
      <dgm:t>
        <a:bodyPr/>
        <a:lstStyle/>
        <a:p>
          <a:r>
            <a:rPr lang="en-US" sz="1200" b="1">
              <a:solidFill>
                <a:schemeClr val="bg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D9D9D9"/>
        </a:solidFill>
        <a:ln>
          <a:noFill/>
        </a:ln>
      </dgm:spPr>
      <dgm:t>
        <a:bodyPr/>
        <a:lstStyle/>
        <a:p>
          <a:r>
            <a:rPr lang="en-US" sz="1200" b="1">
              <a:solidFill>
                <a:schemeClr val="tx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0070AD"/>
        </a:solidFill>
        <a:ln>
          <a:noFill/>
        </a:ln>
      </dgm:spPr>
      <dgm:t>
        <a:bodyPr/>
        <a:lstStyle/>
        <a:p>
          <a:r>
            <a:rPr lang="en-US" sz="1200" b="1">
              <a:solidFill>
                <a:schemeClr val="bg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D9D9D9"/>
        </a:solidFill>
        <a:ln>
          <a:noFill/>
        </a:ln>
      </dgm:spPr>
      <dgm:t>
        <a:bodyPr/>
        <a:lstStyle/>
        <a:p>
          <a:r>
            <a:rPr lang="en-US" sz="1200" b="1">
              <a:solidFill>
                <a:schemeClr val="tx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D9D9D9"/>
        </a:solidFill>
        <a:ln>
          <a:noFill/>
        </a:ln>
      </dgm:spPr>
      <dgm:t>
        <a:bodyPr/>
        <a:lstStyle/>
        <a:p>
          <a:r>
            <a:rPr lang="en-US" sz="1200" b="1">
              <a:solidFill>
                <a:schemeClr val="tx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0070AD"/>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Technical</a:t>
          </a:r>
          <a:r>
            <a:rPr lang="en-US" sz="1200" b="1" kern="1200">
              <a:solidFill>
                <a:schemeClr val="tx1"/>
              </a:solidFill>
              <a:latin typeface="Aptos" panose="02110004020202020204"/>
              <a:ea typeface="+mn-ea"/>
              <a:cs typeface="+mn-cs"/>
            </a:rPr>
            <a:t> </a:t>
          </a:r>
          <a:r>
            <a:rPr lang="en-US" sz="1200" b="1" kern="1200">
              <a:solidFill>
                <a:schemeClr val="bg1"/>
              </a:solidFill>
              <a:latin typeface="Aptos" panose="02110004020202020204"/>
              <a:ea typeface="+mn-ea"/>
              <a:cs typeface="+mn-cs"/>
            </a:rPr>
            <a:t>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D9D9D9"/>
        </a:solidFill>
        <a:ln>
          <a:noFill/>
        </a:ln>
      </dgm:spPr>
      <dgm:t>
        <a:bodyPr/>
        <a:lstStyle/>
        <a:p>
          <a:r>
            <a:rPr lang="en-US" sz="1200" b="1">
              <a:solidFill>
                <a:schemeClr val="tx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D9D9D9"/>
        </a:solidFill>
        <a:ln>
          <a:noFill/>
        </a:ln>
      </dgm:spPr>
      <dgm:t>
        <a:bodyPr/>
        <a:lstStyle/>
        <a:p>
          <a:r>
            <a:rPr lang="en-US" sz="1200" b="1">
              <a:solidFill>
                <a:schemeClr val="tx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0070AD"/>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D9D9D9"/>
        </a:solidFill>
        <a:ln>
          <a:noFill/>
        </a:ln>
      </dgm:spPr>
      <dgm:t>
        <a:bodyPr/>
        <a:lstStyle/>
        <a:p>
          <a:r>
            <a:rPr lang="en-US" sz="1200" b="1">
              <a:solidFill>
                <a:schemeClr val="tx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D9D9D9"/>
        </a:solidFill>
        <a:ln>
          <a:noFill/>
        </a:ln>
      </dgm:spPr>
      <dgm:t>
        <a:bodyPr/>
        <a:lstStyle/>
        <a:p>
          <a:r>
            <a:rPr lang="en-US" sz="1200" b="1">
              <a:solidFill>
                <a:schemeClr val="tx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0070AD"/>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D9D9D9"/>
        </a:solidFill>
        <a:ln>
          <a:noFill/>
        </a:ln>
      </dgm:spPr>
      <dgm:t>
        <a:bodyPr/>
        <a:lstStyle/>
        <a:p>
          <a:r>
            <a:rPr lang="en-US" sz="1200" b="1">
              <a:solidFill>
                <a:schemeClr val="tx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D9D9D9"/>
        </a:solidFill>
        <a:ln>
          <a:noFill/>
        </a:ln>
      </dgm:spPr>
      <dgm:t>
        <a:bodyPr/>
        <a:lstStyle/>
        <a:p>
          <a:r>
            <a:rPr lang="en-US" sz="1200" b="1">
              <a:solidFill>
                <a:schemeClr val="tx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0070AD"/>
        </a:solidFill>
        <a:ln>
          <a:noFill/>
        </a:ln>
      </dgm:spPr>
      <dgm:t>
        <a:bodyPr/>
        <a:lstStyle/>
        <a:p>
          <a:r>
            <a:rPr lang="en-US" sz="1200" b="1">
              <a:solidFill>
                <a:schemeClr val="bg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D9D9D9"/>
        </a:solidFill>
        <a:ln>
          <a:noFill/>
        </a:ln>
      </dgm:spPr>
      <dgm:t>
        <a:bodyPr/>
        <a:lstStyle/>
        <a:p>
          <a:r>
            <a:rPr lang="en-US" sz="1200" b="1">
              <a:solidFill>
                <a:schemeClr val="tx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0070AD"/>
        </a:solidFill>
        <a:ln>
          <a:noFill/>
        </a:ln>
      </dgm:spPr>
      <dgm:t>
        <a:bodyPr/>
        <a:lstStyle/>
        <a:p>
          <a:r>
            <a:rPr lang="en-US" sz="1200" b="1">
              <a:solidFill>
                <a:schemeClr val="bg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1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D9D9D9"/>
        </a:solidFill>
        <a:ln>
          <a:noFill/>
        </a:ln>
      </dgm:spPr>
      <dgm:t>
        <a:bodyPr/>
        <a:lstStyle/>
        <a:p>
          <a:r>
            <a:rPr lang="en-US" sz="1200" b="1">
              <a:solidFill>
                <a:schemeClr val="tx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D9D9D9"/>
        </a:solidFill>
        <a:ln>
          <a:noFill/>
        </a:ln>
      </dgm:spPr>
      <dgm:t>
        <a:bodyPr/>
        <a:lstStyle/>
        <a:p>
          <a:r>
            <a:rPr lang="en-US" sz="1200" b="1">
              <a:solidFill>
                <a:schemeClr val="tx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0070AD"/>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D9D9D9"/>
        </a:solidFill>
        <a:ln>
          <a:noFill/>
        </a:ln>
      </dgm:spPr>
      <dgm:t>
        <a:bodyPr/>
        <a:lstStyle/>
        <a:p>
          <a:r>
            <a:rPr lang="en-US" sz="1200" b="1">
              <a:solidFill>
                <a:schemeClr val="tx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D9D9D9"/>
        </a:solidFill>
        <a:ln>
          <a:noFill/>
        </a:ln>
      </dgm:spPr>
      <dgm:t>
        <a:bodyPr/>
        <a:lstStyle/>
        <a:p>
          <a:r>
            <a:rPr lang="en-US" sz="1200" b="1">
              <a:solidFill>
                <a:schemeClr val="tx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D9D9D9"/>
        </a:solidFill>
        <a:ln>
          <a:noFill/>
        </a:ln>
      </dgm:spPr>
      <dgm:t>
        <a:bodyPr/>
        <a:lstStyle/>
        <a:p>
          <a:r>
            <a:rPr lang="en-US" sz="1200" b="1">
              <a:solidFill>
                <a:schemeClr val="tx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0070AD"/>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2A999C-6EBD-4853-9C42-956758A98614}" type="doc">
      <dgm:prSet loTypeId="urn:microsoft.com/office/officeart/2005/8/layout/chevron1" loCatId="process" qsTypeId="urn:microsoft.com/office/officeart/2005/8/quickstyle/simple1" qsCatId="simple" csTypeId="urn:microsoft.com/office/officeart/2005/8/colors/accent1_2" csCatId="accent1" phldr="1"/>
      <dgm:spPr/>
    </dgm:pt>
    <dgm:pt modelId="{E1328A70-78FB-4BED-8678-3CAC3093565A}">
      <dgm:prSet phldrT="[Text]" custT="1"/>
      <dgm:spPr>
        <a:solidFill>
          <a:srgbClr val="D9D9D9"/>
        </a:solidFill>
        <a:ln>
          <a:noFill/>
        </a:ln>
      </dgm:spPr>
      <dgm:t>
        <a:bodyPr/>
        <a:lstStyle/>
        <a:p>
          <a:r>
            <a:rPr lang="en-US" sz="1200" b="1">
              <a:solidFill>
                <a:schemeClr val="tx1"/>
              </a:solidFill>
            </a:rPr>
            <a:t>Introduction</a:t>
          </a:r>
        </a:p>
      </dgm:t>
    </dgm:pt>
    <dgm:pt modelId="{1E102A71-8609-43E9-A80E-479FB861E646}" type="parTrans" cxnId="{240C81D5-3F8C-4669-8848-38B268687D1F}">
      <dgm:prSet/>
      <dgm:spPr/>
      <dgm:t>
        <a:bodyPr/>
        <a:lstStyle/>
        <a:p>
          <a:endParaRPr lang="en-US"/>
        </a:p>
      </dgm:t>
    </dgm:pt>
    <dgm:pt modelId="{FD4DC486-AC8F-4FF2-82E4-749DBCB61FA9}" type="sibTrans" cxnId="{240C81D5-3F8C-4669-8848-38B268687D1F}">
      <dgm:prSet/>
      <dgm:spPr/>
      <dgm:t>
        <a:bodyPr/>
        <a:lstStyle/>
        <a:p>
          <a:endParaRPr lang="en-US"/>
        </a:p>
      </dgm:t>
    </dgm:pt>
    <dgm:pt modelId="{DC9B8289-F223-434D-B2E5-A91EDFB25B59}">
      <dgm:prSet phldrT="[Tex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gm:t>
    </dgm:pt>
    <dgm:pt modelId="{A8008CB4-D3EF-457D-9841-50700A9E56C0}" type="parTrans" cxnId="{F099CB04-3B94-4B7D-80F9-590E0A04C2CC}">
      <dgm:prSet/>
      <dgm:spPr/>
      <dgm:t>
        <a:bodyPr/>
        <a:lstStyle/>
        <a:p>
          <a:endParaRPr lang="en-US"/>
        </a:p>
      </dgm:t>
    </dgm:pt>
    <dgm:pt modelId="{BD74542B-B180-428E-860F-08877AB07D06}" type="sibTrans" cxnId="{F099CB04-3B94-4B7D-80F9-590E0A04C2CC}">
      <dgm:prSet/>
      <dgm:spPr/>
      <dgm:t>
        <a:bodyPr/>
        <a:lstStyle/>
        <a:p>
          <a:endParaRPr lang="en-US"/>
        </a:p>
      </dgm:t>
    </dgm:pt>
    <dgm:pt modelId="{3AD14255-6F94-4E4F-B2B9-4D9386F2E085}">
      <dgm:prSet phldrT="[Text]" custT="1"/>
      <dgm:spPr>
        <a:solidFill>
          <a:srgbClr val="0070AD"/>
        </a:solidFill>
        <a:ln>
          <a:noFill/>
        </a:ln>
      </dgm:spPr>
      <dgm:t>
        <a:bodyPr/>
        <a:lstStyle/>
        <a:p>
          <a:r>
            <a:rPr lang="en-US" sz="1200" b="1">
              <a:solidFill>
                <a:schemeClr val="bg1"/>
              </a:solidFill>
            </a:rPr>
            <a:t>Conclusion</a:t>
          </a:r>
        </a:p>
      </dgm:t>
    </dgm:pt>
    <dgm:pt modelId="{89A9EB3D-19CE-4905-8F3D-1F6D7F8AF615}" type="parTrans" cxnId="{CC80978D-E426-45E1-94A0-EE58D2146FB5}">
      <dgm:prSet/>
      <dgm:spPr/>
      <dgm:t>
        <a:bodyPr/>
        <a:lstStyle/>
        <a:p>
          <a:endParaRPr lang="en-US"/>
        </a:p>
      </dgm:t>
    </dgm:pt>
    <dgm:pt modelId="{7FB5A7AA-1877-40DE-A958-172F4AC422D1}" type="sibTrans" cxnId="{CC80978D-E426-45E1-94A0-EE58D2146FB5}">
      <dgm:prSet/>
      <dgm:spPr/>
      <dgm:t>
        <a:bodyPr/>
        <a:lstStyle/>
        <a:p>
          <a:endParaRPr lang="en-US"/>
        </a:p>
      </dgm:t>
    </dgm:pt>
    <dgm:pt modelId="{1BE325B5-B938-4A42-9050-4D075EFA5455}">
      <dgm:prSet phldrT="[Text]" custT="1"/>
      <dgm:spPr>
        <a:solidFill>
          <a:srgbClr val="D9D9D9"/>
        </a:solidFill>
        <a:ln>
          <a:noFill/>
        </a:ln>
      </dgm:spPr>
      <dgm:t>
        <a:bodyPr/>
        <a:lstStyle/>
        <a:p>
          <a:r>
            <a:rPr lang="en-US" sz="1200" b="1">
              <a:solidFill>
                <a:schemeClr val="tx1"/>
              </a:solidFill>
            </a:rPr>
            <a:t>Vendor Analysis</a:t>
          </a:r>
        </a:p>
      </dgm:t>
    </dgm:pt>
    <dgm:pt modelId="{50915A97-D459-42A8-A322-91314C27EEC8}" type="parTrans" cxnId="{A5234E1E-3498-4C99-A509-D09E091933AA}">
      <dgm:prSet/>
      <dgm:spPr/>
      <dgm:t>
        <a:bodyPr/>
        <a:lstStyle/>
        <a:p>
          <a:endParaRPr lang="en-US"/>
        </a:p>
      </dgm:t>
    </dgm:pt>
    <dgm:pt modelId="{2D7783EB-C2CA-4ABA-B650-3D10ECC2A03C}" type="sibTrans" cxnId="{A5234E1E-3498-4C99-A509-D09E091933AA}">
      <dgm:prSet/>
      <dgm:spPr/>
      <dgm:t>
        <a:bodyPr/>
        <a:lstStyle/>
        <a:p>
          <a:endParaRPr lang="en-US"/>
        </a:p>
      </dgm:t>
    </dgm:pt>
    <dgm:pt modelId="{E62E47C6-32DE-471E-87D3-E6316812D8F0}">
      <dgm:prSet phldrT="[Text]" custT="1"/>
      <dgm:spPr>
        <a:solidFill>
          <a:srgbClr val="D9D9D9"/>
        </a:solidFill>
        <a:ln>
          <a:noFill/>
        </a:ln>
      </dgm:spPr>
      <dgm:t>
        <a:bodyPr/>
        <a:lstStyle/>
        <a:p>
          <a:r>
            <a:rPr lang="en-US" sz="1200" b="1">
              <a:solidFill>
                <a:schemeClr val="tx1"/>
              </a:solidFill>
            </a:rPr>
            <a:t>Change Management</a:t>
          </a:r>
        </a:p>
      </dgm:t>
    </dgm:pt>
    <dgm:pt modelId="{77B5328F-128B-423E-AC23-6F5EE544AB0E}" type="parTrans" cxnId="{DB1E4CCE-00BB-4802-BEF8-55113AC151C2}">
      <dgm:prSet/>
      <dgm:spPr/>
      <dgm:t>
        <a:bodyPr/>
        <a:lstStyle/>
        <a:p>
          <a:endParaRPr lang="en-US"/>
        </a:p>
      </dgm:t>
    </dgm:pt>
    <dgm:pt modelId="{7C1456C1-5715-4424-9271-016CF4B03DE6}" type="sibTrans" cxnId="{DB1E4CCE-00BB-4802-BEF8-55113AC151C2}">
      <dgm:prSet/>
      <dgm:spPr/>
      <dgm:t>
        <a:bodyPr/>
        <a:lstStyle/>
        <a:p>
          <a:endParaRPr lang="en-US"/>
        </a:p>
      </dgm:t>
    </dgm:pt>
    <dgm:pt modelId="{0E15F09B-DEB8-4A15-BA64-170AA6D0BC31}">
      <dgm:prSet phldrT="[Text]" custT="1"/>
      <dgm:spPr>
        <a:solidFill>
          <a:srgbClr val="D9D9D9"/>
        </a:solidFill>
        <a:ln>
          <a:noFill/>
        </a:ln>
      </dgm:spPr>
      <dgm:t>
        <a:bodyPr/>
        <a:lstStyle/>
        <a:p>
          <a:r>
            <a:rPr lang="en-US" sz="1200" b="1">
              <a:solidFill>
                <a:schemeClr val="tx1"/>
              </a:solidFill>
            </a:rPr>
            <a:t>Financials</a:t>
          </a:r>
        </a:p>
      </dgm:t>
    </dgm:pt>
    <dgm:pt modelId="{0AF39B42-915E-4435-86EA-3C30578A8285}" type="parTrans" cxnId="{914383D0-DE37-4D97-81E6-7621CDCADAAD}">
      <dgm:prSet/>
      <dgm:spPr/>
      <dgm:t>
        <a:bodyPr/>
        <a:lstStyle/>
        <a:p>
          <a:endParaRPr lang="en-US"/>
        </a:p>
      </dgm:t>
    </dgm:pt>
    <dgm:pt modelId="{FAB52A48-626A-4D0A-A522-98C8898A9CDF}" type="sibTrans" cxnId="{914383D0-DE37-4D97-81E6-7621CDCADAAD}">
      <dgm:prSet/>
      <dgm:spPr/>
      <dgm:t>
        <a:bodyPr/>
        <a:lstStyle/>
        <a:p>
          <a:endParaRPr lang="en-US"/>
        </a:p>
      </dgm:t>
    </dgm:pt>
    <dgm:pt modelId="{45708737-D3D6-4463-B2B1-5C527772FA00}">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gm:t>
    </dgm:pt>
    <dgm:pt modelId="{8BE82486-C5D4-4CBA-AF6D-521ABD0EA48A}" type="parTrans" cxnId="{6C461A07-F2DA-4E45-A5F7-253CCD2EC621}">
      <dgm:prSet/>
      <dgm:spPr/>
      <dgm:t>
        <a:bodyPr/>
        <a:lstStyle/>
        <a:p>
          <a:endParaRPr lang="en-US"/>
        </a:p>
      </dgm:t>
    </dgm:pt>
    <dgm:pt modelId="{5D00DB91-20CD-44D0-963D-39341690D9D0}" type="sibTrans" cxnId="{6C461A07-F2DA-4E45-A5F7-253CCD2EC621}">
      <dgm:prSet/>
      <dgm:spPr/>
      <dgm:t>
        <a:bodyPr/>
        <a:lstStyle/>
        <a:p>
          <a:endParaRPr lang="en-US"/>
        </a:p>
      </dgm:t>
    </dgm:pt>
    <dgm:pt modelId="{A1ECB60D-A33D-473C-B678-2C6F4591C9EC}">
      <dgm:prSet custT="1"/>
      <dgm:spPr>
        <a:solidFill>
          <a:srgbClr val="D9D9D9"/>
        </a:solidFill>
        <a:ln w="19050" cap="flat" cmpd="sng" algn="ctr">
          <a:noFill/>
          <a:prstDash val="solid"/>
          <a:miter lim="800000"/>
        </a:ln>
        <a:effectLst/>
      </dgm:spPr>
      <dgm:t>
        <a:bodyPr spcFirstLastPara="0" vert="horz" wrap="square" lIns="48006" tIns="16002" rIns="16002" bIns="16002" numCol="1" spcCol="1270" anchor="ctr" anchorCtr="0"/>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gm:t>
    </dgm:pt>
    <dgm:pt modelId="{5D2A2E2E-A0E5-4953-A201-CE2ABCF296DE}" type="parTrans" cxnId="{570F7481-76C1-466A-A261-A7B822530443}">
      <dgm:prSet/>
      <dgm:spPr/>
      <dgm:t>
        <a:bodyPr/>
        <a:lstStyle/>
        <a:p>
          <a:endParaRPr lang="en-US"/>
        </a:p>
      </dgm:t>
    </dgm:pt>
    <dgm:pt modelId="{EC5CDFE8-8BD2-4D07-B34F-4BF2CBA10849}" type="sibTrans" cxnId="{570F7481-76C1-466A-A261-A7B822530443}">
      <dgm:prSet/>
      <dgm:spPr/>
      <dgm:t>
        <a:bodyPr/>
        <a:lstStyle/>
        <a:p>
          <a:endParaRPr lang="en-US"/>
        </a:p>
      </dgm:t>
    </dgm:pt>
    <dgm:pt modelId="{A638C28B-7FF2-43B8-9409-CD0020351DD0}" type="pres">
      <dgm:prSet presAssocID="{DE2A999C-6EBD-4853-9C42-956758A98614}" presName="Name0" presStyleCnt="0">
        <dgm:presLayoutVars>
          <dgm:dir/>
          <dgm:animLvl val="lvl"/>
          <dgm:resizeHandles val="exact"/>
        </dgm:presLayoutVars>
      </dgm:prSet>
      <dgm:spPr/>
    </dgm:pt>
    <dgm:pt modelId="{C0E24523-539C-4344-9F2A-02387ABC5505}" type="pres">
      <dgm:prSet presAssocID="{E1328A70-78FB-4BED-8678-3CAC3093565A}" presName="parTxOnly" presStyleLbl="node1" presStyleIdx="0" presStyleCnt="8">
        <dgm:presLayoutVars>
          <dgm:chMax val="0"/>
          <dgm:chPref val="0"/>
          <dgm:bulletEnabled val="1"/>
        </dgm:presLayoutVars>
      </dgm:prSet>
      <dgm:spPr/>
    </dgm:pt>
    <dgm:pt modelId="{E5552B5E-B2C1-4B6B-BE54-4B66F7A03F2E}" type="pres">
      <dgm:prSet presAssocID="{FD4DC486-AC8F-4FF2-82E4-749DBCB61FA9}" presName="parTxOnlySpace" presStyleCnt="0"/>
      <dgm:spPr/>
    </dgm:pt>
    <dgm:pt modelId="{36879935-3947-43A1-A035-D30129CCB821}" type="pres">
      <dgm:prSet presAssocID="{DC9B8289-F223-434D-B2E5-A91EDFB25B59}" presName="parTxOnly" presStyleLbl="node1" presStyleIdx="1" presStyleCnt="8">
        <dgm:presLayoutVars>
          <dgm:chMax val="0"/>
          <dgm:chPref val="0"/>
          <dgm:bulletEnabled val="1"/>
        </dgm:presLayoutVars>
      </dgm:prSet>
      <dgm:spPr>
        <a:xfrm>
          <a:off x="1250426" y="0"/>
          <a:ext cx="1388400" cy="381740"/>
        </a:xfrm>
        <a:prstGeom prst="chevron">
          <a:avLst/>
        </a:prstGeom>
      </dgm:spPr>
    </dgm:pt>
    <dgm:pt modelId="{A4FD1164-EA26-449D-B2C6-FA18F4E68065}" type="pres">
      <dgm:prSet presAssocID="{BD74542B-B180-428E-860F-08877AB07D06}" presName="parTxOnlySpace" presStyleCnt="0"/>
      <dgm:spPr/>
    </dgm:pt>
    <dgm:pt modelId="{19C81A4C-7E30-4F9B-9599-E138CBC828B8}" type="pres">
      <dgm:prSet presAssocID="{1BE325B5-B938-4A42-9050-4D075EFA5455}" presName="parTxOnly" presStyleLbl="node1" presStyleIdx="2" presStyleCnt="8">
        <dgm:presLayoutVars>
          <dgm:chMax val="0"/>
          <dgm:chPref val="0"/>
          <dgm:bulletEnabled val="1"/>
        </dgm:presLayoutVars>
      </dgm:prSet>
      <dgm:spPr/>
    </dgm:pt>
    <dgm:pt modelId="{349156C0-11B4-4F8F-B795-9189605C0F36}" type="pres">
      <dgm:prSet presAssocID="{2D7783EB-C2CA-4ABA-B650-3D10ECC2A03C}" presName="parTxOnlySpace" presStyleCnt="0"/>
      <dgm:spPr/>
    </dgm:pt>
    <dgm:pt modelId="{F20F0594-3466-4966-892B-D77198A90E4A}" type="pres">
      <dgm:prSet presAssocID="{E62E47C6-32DE-471E-87D3-E6316812D8F0}" presName="parTxOnly" presStyleLbl="node1" presStyleIdx="3" presStyleCnt="8">
        <dgm:presLayoutVars>
          <dgm:chMax val="0"/>
          <dgm:chPref val="0"/>
          <dgm:bulletEnabled val="1"/>
        </dgm:presLayoutVars>
      </dgm:prSet>
      <dgm:spPr/>
    </dgm:pt>
    <dgm:pt modelId="{70B61A3F-E8E0-4713-9F02-E2110429F4BD}" type="pres">
      <dgm:prSet presAssocID="{7C1456C1-5715-4424-9271-016CF4B03DE6}" presName="parTxOnlySpace" presStyleCnt="0"/>
      <dgm:spPr/>
    </dgm:pt>
    <dgm:pt modelId="{55E411D4-8BBE-4B78-B0BE-44CF8DA9C799}" type="pres">
      <dgm:prSet presAssocID="{45708737-D3D6-4463-B2B1-5C527772FA00}" presName="parTxOnly" presStyleLbl="node1" presStyleIdx="4" presStyleCnt="8">
        <dgm:presLayoutVars>
          <dgm:chMax val="0"/>
          <dgm:chPref val="0"/>
          <dgm:bulletEnabled val="1"/>
        </dgm:presLayoutVars>
      </dgm:prSet>
      <dgm:spPr>
        <a:xfrm>
          <a:off x="6248669" y="0"/>
          <a:ext cx="1388400" cy="381740"/>
        </a:xfrm>
        <a:prstGeom prst="chevron">
          <a:avLst/>
        </a:prstGeom>
      </dgm:spPr>
    </dgm:pt>
    <dgm:pt modelId="{A082DFFB-F9E1-483C-8E38-DFAAB82E5D15}" type="pres">
      <dgm:prSet presAssocID="{5D00DB91-20CD-44D0-963D-39341690D9D0}" presName="parTxOnlySpace" presStyleCnt="0"/>
      <dgm:spPr/>
    </dgm:pt>
    <dgm:pt modelId="{3C7097B0-5FA7-4EB0-ADFC-06C880CADBA7}" type="pres">
      <dgm:prSet presAssocID="{0E15F09B-DEB8-4A15-BA64-170AA6D0BC31}" presName="parTxOnly" presStyleLbl="node1" presStyleIdx="5" presStyleCnt="8">
        <dgm:presLayoutVars>
          <dgm:chMax val="0"/>
          <dgm:chPref val="0"/>
          <dgm:bulletEnabled val="1"/>
        </dgm:presLayoutVars>
      </dgm:prSet>
      <dgm:spPr/>
    </dgm:pt>
    <dgm:pt modelId="{D9EB367B-3268-482C-84F4-C7F6177DC48A}" type="pres">
      <dgm:prSet presAssocID="{FAB52A48-626A-4D0A-A522-98C8898A9CDF}" presName="parTxOnlySpace" presStyleCnt="0"/>
      <dgm:spPr/>
    </dgm:pt>
    <dgm:pt modelId="{67E40FBC-4D05-4D87-A7D8-78C18A5601FA}" type="pres">
      <dgm:prSet presAssocID="{A1ECB60D-A33D-473C-B678-2C6F4591C9EC}" presName="parTxOnly" presStyleLbl="node1" presStyleIdx="6" presStyleCnt="8">
        <dgm:presLayoutVars>
          <dgm:chMax val="0"/>
          <dgm:chPref val="0"/>
          <dgm:bulletEnabled val="1"/>
        </dgm:presLayoutVars>
      </dgm:prSet>
      <dgm:spPr>
        <a:xfrm>
          <a:off x="7498230" y="0"/>
          <a:ext cx="1388400" cy="381740"/>
        </a:xfrm>
        <a:prstGeom prst="chevron">
          <a:avLst/>
        </a:prstGeom>
      </dgm:spPr>
    </dgm:pt>
    <dgm:pt modelId="{A2C4EEE0-3548-4679-BB6A-3F1A6529557D}" type="pres">
      <dgm:prSet presAssocID="{EC5CDFE8-8BD2-4D07-B34F-4BF2CBA10849}" presName="parTxOnlySpace" presStyleCnt="0"/>
      <dgm:spPr/>
    </dgm:pt>
    <dgm:pt modelId="{8F2CB0EC-9D15-4ED3-A459-8ECA0292EA5E}" type="pres">
      <dgm:prSet presAssocID="{3AD14255-6F94-4E4F-B2B9-4D9386F2E085}" presName="parTxOnly" presStyleLbl="node1" presStyleIdx="7" presStyleCnt="8">
        <dgm:presLayoutVars>
          <dgm:chMax val="0"/>
          <dgm:chPref val="0"/>
          <dgm:bulletEnabled val="1"/>
        </dgm:presLayoutVars>
      </dgm:prSet>
      <dgm:spPr/>
    </dgm:pt>
  </dgm:ptLst>
  <dgm:cxnLst>
    <dgm:cxn modelId="{F099CB04-3B94-4B7D-80F9-590E0A04C2CC}" srcId="{DE2A999C-6EBD-4853-9C42-956758A98614}" destId="{DC9B8289-F223-434D-B2E5-A91EDFB25B59}" srcOrd="1" destOrd="0" parTransId="{A8008CB4-D3EF-457D-9841-50700A9E56C0}" sibTransId="{BD74542B-B180-428E-860F-08877AB07D06}"/>
    <dgm:cxn modelId="{6C461A07-F2DA-4E45-A5F7-253CCD2EC621}" srcId="{DE2A999C-6EBD-4853-9C42-956758A98614}" destId="{45708737-D3D6-4463-B2B1-5C527772FA00}" srcOrd="4" destOrd="0" parTransId="{8BE82486-C5D4-4CBA-AF6D-521ABD0EA48A}" sibTransId="{5D00DB91-20CD-44D0-963D-39341690D9D0}"/>
    <dgm:cxn modelId="{7765D617-B77A-4CE2-8078-42532C01F545}" type="presOf" srcId="{3AD14255-6F94-4E4F-B2B9-4D9386F2E085}" destId="{8F2CB0EC-9D15-4ED3-A459-8ECA0292EA5E}" srcOrd="0" destOrd="0" presId="urn:microsoft.com/office/officeart/2005/8/layout/chevron1"/>
    <dgm:cxn modelId="{A5234E1E-3498-4C99-A509-D09E091933AA}" srcId="{DE2A999C-6EBD-4853-9C42-956758A98614}" destId="{1BE325B5-B938-4A42-9050-4D075EFA5455}" srcOrd="2" destOrd="0" parTransId="{50915A97-D459-42A8-A322-91314C27EEC8}" sibTransId="{2D7783EB-C2CA-4ABA-B650-3D10ECC2A03C}"/>
    <dgm:cxn modelId="{9A38B429-8649-4EBE-937B-BE8E33DCCE6C}" type="presOf" srcId="{E1328A70-78FB-4BED-8678-3CAC3093565A}" destId="{C0E24523-539C-4344-9F2A-02387ABC5505}" srcOrd="0" destOrd="0" presId="urn:microsoft.com/office/officeart/2005/8/layout/chevron1"/>
    <dgm:cxn modelId="{62CD113E-4A92-4695-A4E4-68060447F6F2}" type="presOf" srcId="{DC9B8289-F223-434D-B2E5-A91EDFB25B59}" destId="{36879935-3947-43A1-A035-D30129CCB821}" srcOrd="0" destOrd="0" presId="urn:microsoft.com/office/officeart/2005/8/layout/chevron1"/>
    <dgm:cxn modelId="{1E364E5D-D6D7-48FC-B24B-8EAFA9D2A2DD}" type="presOf" srcId="{45708737-D3D6-4463-B2B1-5C527772FA00}" destId="{55E411D4-8BBE-4B78-B0BE-44CF8DA9C799}" srcOrd="0" destOrd="0" presId="urn:microsoft.com/office/officeart/2005/8/layout/chevron1"/>
    <dgm:cxn modelId="{96A60069-934A-4CEE-B4ED-93A0BDA9AAC9}" type="presOf" srcId="{0E15F09B-DEB8-4A15-BA64-170AA6D0BC31}" destId="{3C7097B0-5FA7-4EB0-ADFC-06C880CADBA7}" srcOrd="0" destOrd="0" presId="urn:microsoft.com/office/officeart/2005/8/layout/chevron1"/>
    <dgm:cxn modelId="{8E0B4549-C74E-477A-A3DC-79B33BC13474}" type="presOf" srcId="{1BE325B5-B938-4A42-9050-4D075EFA5455}" destId="{19C81A4C-7E30-4F9B-9599-E138CBC828B8}" srcOrd="0" destOrd="0" presId="urn:microsoft.com/office/officeart/2005/8/layout/chevron1"/>
    <dgm:cxn modelId="{A1AF8F72-7D1F-4300-B15D-9FA5F21BFE1F}" type="presOf" srcId="{DE2A999C-6EBD-4853-9C42-956758A98614}" destId="{A638C28B-7FF2-43B8-9409-CD0020351DD0}" srcOrd="0" destOrd="0" presId="urn:microsoft.com/office/officeart/2005/8/layout/chevron1"/>
    <dgm:cxn modelId="{570F7481-76C1-466A-A261-A7B822530443}" srcId="{DE2A999C-6EBD-4853-9C42-956758A98614}" destId="{A1ECB60D-A33D-473C-B678-2C6F4591C9EC}" srcOrd="6" destOrd="0" parTransId="{5D2A2E2E-A0E5-4953-A201-CE2ABCF296DE}" sibTransId="{EC5CDFE8-8BD2-4D07-B34F-4BF2CBA10849}"/>
    <dgm:cxn modelId="{C5C78785-2AA9-447D-BA82-3912D143BA9E}" type="presOf" srcId="{A1ECB60D-A33D-473C-B678-2C6F4591C9EC}" destId="{67E40FBC-4D05-4D87-A7D8-78C18A5601FA}" srcOrd="0" destOrd="0" presId="urn:microsoft.com/office/officeart/2005/8/layout/chevron1"/>
    <dgm:cxn modelId="{CC80978D-E426-45E1-94A0-EE58D2146FB5}" srcId="{DE2A999C-6EBD-4853-9C42-956758A98614}" destId="{3AD14255-6F94-4E4F-B2B9-4D9386F2E085}" srcOrd="7" destOrd="0" parTransId="{89A9EB3D-19CE-4905-8F3D-1F6D7F8AF615}" sibTransId="{7FB5A7AA-1877-40DE-A958-172F4AC422D1}"/>
    <dgm:cxn modelId="{1F5FB18F-14BD-43F5-B904-74F0431E40F7}" type="presOf" srcId="{E62E47C6-32DE-471E-87D3-E6316812D8F0}" destId="{F20F0594-3466-4966-892B-D77198A90E4A}" srcOrd="0" destOrd="0" presId="urn:microsoft.com/office/officeart/2005/8/layout/chevron1"/>
    <dgm:cxn modelId="{DB1E4CCE-00BB-4802-BEF8-55113AC151C2}" srcId="{DE2A999C-6EBD-4853-9C42-956758A98614}" destId="{E62E47C6-32DE-471E-87D3-E6316812D8F0}" srcOrd="3" destOrd="0" parTransId="{77B5328F-128B-423E-AC23-6F5EE544AB0E}" sibTransId="{7C1456C1-5715-4424-9271-016CF4B03DE6}"/>
    <dgm:cxn modelId="{914383D0-DE37-4D97-81E6-7621CDCADAAD}" srcId="{DE2A999C-6EBD-4853-9C42-956758A98614}" destId="{0E15F09B-DEB8-4A15-BA64-170AA6D0BC31}" srcOrd="5" destOrd="0" parTransId="{0AF39B42-915E-4435-86EA-3C30578A8285}" sibTransId="{FAB52A48-626A-4D0A-A522-98C8898A9CDF}"/>
    <dgm:cxn modelId="{240C81D5-3F8C-4669-8848-38B268687D1F}" srcId="{DE2A999C-6EBD-4853-9C42-956758A98614}" destId="{E1328A70-78FB-4BED-8678-3CAC3093565A}" srcOrd="0" destOrd="0" parTransId="{1E102A71-8609-43E9-A80E-479FB861E646}" sibTransId="{FD4DC486-AC8F-4FF2-82E4-749DBCB61FA9}"/>
    <dgm:cxn modelId="{881B9D3C-6795-4929-BFF4-9C0968A67090}" type="presParOf" srcId="{A638C28B-7FF2-43B8-9409-CD0020351DD0}" destId="{C0E24523-539C-4344-9F2A-02387ABC5505}" srcOrd="0" destOrd="0" presId="urn:microsoft.com/office/officeart/2005/8/layout/chevron1"/>
    <dgm:cxn modelId="{4481E599-D6F1-4D82-BC45-D581D638ECFD}" type="presParOf" srcId="{A638C28B-7FF2-43B8-9409-CD0020351DD0}" destId="{E5552B5E-B2C1-4B6B-BE54-4B66F7A03F2E}" srcOrd="1" destOrd="0" presId="urn:microsoft.com/office/officeart/2005/8/layout/chevron1"/>
    <dgm:cxn modelId="{720F0213-4B52-4FCB-8D36-DC5AAFDAB91B}" type="presParOf" srcId="{A638C28B-7FF2-43B8-9409-CD0020351DD0}" destId="{36879935-3947-43A1-A035-D30129CCB821}" srcOrd="2" destOrd="0" presId="urn:microsoft.com/office/officeart/2005/8/layout/chevron1"/>
    <dgm:cxn modelId="{AE190D33-431C-47D8-BBDC-3A3A75698FB2}" type="presParOf" srcId="{A638C28B-7FF2-43B8-9409-CD0020351DD0}" destId="{A4FD1164-EA26-449D-B2C6-FA18F4E68065}" srcOrd="3" destOrd="0" presId="urn:microsoft.com/office/officeart/2005/8/layout/chevron1"/>
    <dgm:cxn modelId="{9D9DF289-3857-492F-A80C-5ED95E94BC5C}" type="presParOf" srcId="{A638C28B-7FF2-43B8-9409-CD0020351DD0}" destId="{19C81A4C-7E30-4F9B-9599-E138CBC828B8}" srcOrd="4" destOrd="0" presId="urn:microsoft.com/office/officeart/2005/8/layout/chevron1"/>
    <dgm:cxn modelId="{3BE9F4D8-6127-4318-A8F4-A34EC95963BC}" type="presParOf" srcId="{A638C28B-7FF2-43B8-9409-CD0020351DD0}" destId="{349156C0-11B4-4F8F-B795-9189605C0F36}" srcOrd="5" destOrd="0" presId="urn:microsoft.com/office/officeart/2005/8/layout/chevron1"/>
    <dgm:cxn modelId="{8EA4AF1A-209D-44C7-A9FE-19D859563DB6}" type="presParOf" srcId="{A638C28B-7FF2-43B8-9409-CD0020351DD0}" destId="{F20F0594-3466-4966-892B-D77198A90E4A}" srcOrd="6" destOrd="0" presId="urn:microsoft.com/office/officeart/2005/8/layout/chevron1"/>
    <dgm:cxn modelId="{C57AB71B-926E-48AB-B39C-05B77CF07866}" type="presParOf" srcId="{A638C28B-7FF2-43B8-9409-CD0020351DD0}" destId="{70B61A3F-E8E0-4713-9F02-E2110429F4BD}" srcOrd="7" destOrd="0" presId="urn:microsoft.com/office/officeart/2005/8/layout/chevron1"/>
    <dgm:cxn modelId="{13FF8CF6-3DDE-485F-9D3A-09A71C08E28C}" type="presParOf" srcId="{A638C28B-7FF2-43B8-9409-CD0020351DD0}" destId="{55E411D4-8BBE-4B78-B0BE-44CF8DA9C799}" srcOrd="8" destOrd="0" presId="urn:microsoft.com/office/officeart/2005/8/layout/chevron1"/>
    <dgm:cxn modelId="{3664335E-C19A-40AC-B55D-FF25B6F4AD84}" type="presParOf" srcId="{A638C28B-7FF2-43B8-9409-CD0020351DD0}" destId="{A082DFFB-F9E1-483C-8E38-DFAAB82E5D15}" srcOrd="9" destOrd="0" presId="urn:microsoft.com/office/officeart/2005/8/layout/chevron1"/>
    <dgm:cxn modelId="{991D20CF-22DA-488D-9536-E1B1EF6E7490}" type="presParOf" srcId="{A638C28B-7FF2-43B8-9409-CD0020351DD0}" destId="{3C7097B0-5FA7-4EB0-ADFC-06C880CADBA7}" srcOrd="10" destOrd="0" presId="urn:microsoft.com/office/officeart/2005/8/layout/chevron1"/>
    <dgm:cxn modelId="{7CBE8A38-E4C8-47AF-B313-6A59FFBCC5BC}" type="presParOf" srcId="{A638C28B-7FF2-43B8-9409-CD0020351DD0}" destId="{D9EB367B-3268-482C-84F4-C7F6177DC48A}" srcOrd="11" destOrd="0" presId="urn:microsoft.com/office/officeart/2005/8/layout/chevron1"/>
    <dgm:cxn modelId="{7942D45F-7934-4B16-9BAE-94F7C78CB0BA}" type="presParOf" srcId="{A638C28B-7FF2-43B8-9409-CD0020351DD0}" destId="{67E40FBC-4D05-4D87-A7D8-78C18A5601FA}" srcOrd="12" destOrd="0" presId="urn:microsoft.com/office/officeart/2005/8/layout/chevron1"/>
    <dgm:cxn modelId="{82590AFA-D581-41A6-92BE-A8EE8854A5D6}" type="presParOf" srcId="{A638C28B-7FF2-43B8-9409-CD0020351DD0}" destId="{A2C4EEE0-3548-4679-BB6A-3F1A6529557D}" srcOrd="13" destOrd="0" presId="urn:microsoft.com/office/officeart/2005/8/layout/chevron1"/>
    <dgm:cxn modelId="{8126F8E7-56B8-4C00-BAE9-2FC90989BFD6}" type="presParOf" srcId="{A638C28B-7FF2-43B8-9409-CD0020351DD0}" destId="{8F2CB0EC-9D15-4ED3-A459-8ECA0292EA5E}" srcOrd="14" destOrd="0" presId="urn:microsoft.com/office/officeart/2005/8/layout/chevron1"/>
  </dgm:cxnLst>
  <dgm:bg/>
  <dgm:whole>
    <a:ln>
      <a:noFill/>
    </a:ln>
  </dgm:whole>
  <dgm:extLst>
    <a:ext uri="http://schemas.microsoft.com/office/drawing/2008/diagram">
      <dsp:dataModelExt xmlns:dsp="http://schemas.microsoft.com/office/drawing/2008/diagram" relId="rId2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5547DAA-D0C4-46B8-B06C-A1BFF7204925}"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2EDCA1D7-ECC2-40EE-A0DE-A04A8A7C3FBE}">
      <dgm:prSet custT="1"/>
      <dgm:spPr>
        <a:solidFill>
          <a:srgbClr val="DCEAF7"/>
        </a:solidFill>
        <a:ln w="38100">
          <a:solidFill>
            <a:schemeClr val="tx2">
              <a:lumMod val="25000"/>
              <a:lumOff val="75000"/>
            </a:schemeClr>
          </a:solidFill>
        </a:ln>
      </dgm:spPr>
      <dgm:t>
        <a:bodyPr/>
        <a:lstStyle/>
        <a:p>
          <a:pPr algn="l"/>
          <a:r>
            <a:rPr lang="en-US" sz="1600" b="1">
              <a:solidFill>
                <a:schemeClr val="tx1"/>
              </a:solidFill>
            </a:rPr>
            <a:t>Input: </a:t>
          </a:r>
        </a:p>
        <a:p>
          <a:pPr algn="l"/>
          <a:r>
            <a:rPr lang="en-US" sz="1600">
              <a:solidFill>
                <a:schemeClr val="tx1"/>
              </a:solidFill>
            </a:rPr>
            <a:t>User provides a question or prompt</a:t>
          </a:r>
        </a:p>
      </dgm:t>
    </dgm:pt>
    <dgm:pt modelId="{291D9A21-72AC-4D6B-B872-F88950B8A202}" type="parTrans" cxnId="{126C1CBF-F0E7-4C2F-B7C8-3FAE2BF3B2F8}">
      <dgm:prSet/>
      <dgm:spPr/>
      <dgm:t>
        <a:bodyPr/>
        <a:lstStyle/>
        <a:p>
          <a:endParaRPr lang="en-US" sz="1200"/>
        </a:p>
      </dgm:t>
    </dgm:pt>
    <dgm:pt modelId="{B1587603-2051-44C0-96DD-55483ECB1E75}" type="sibTrans" cxnId="{126C1CBF-F0E7-4C2F-B7C8-3FAE2BF3B2F8}">
      <dgm:prSet custT="1"/>
      <dgm:spPr/>
      <dgm:t>
        <a:bodyPr/>
        <a:lstStyle/>
        <a:p>
          <a:endParaRPr lang="en-US" sz="1200"/>
        </a:p>
      </dgm:t>
    </dgm:pt>
    <dgm:pt modelId="{13DF6528-80F2-4B0D-B7B4-D7085FA4B553}">
      <dgm:prSet custT="1"/>
      <dgm:spPr>
        <a:solidFill>
          <a:srgbClr val="DCEAF7"/>
        </a:solidFill>
        <a:ln w="38100">
          <a:solidFill>
            <a:schemeClr val="tx2">
              <a:lumMod val="25000"/>
              <a:lumOff val="75000"/>
            </a:schemeClr>
          </a:solidFill>
        </a:ln>
      </dgm:spPr>
      <dgm:t>
        <a:bodyPr/>
        <a:lstStyle/>
        <a:p>
          <a:pPr algn="l"/>
          <a:r>
            <a:rPr lang="en-US" sz="1600" b="1">
              <a:solidFill>
                <a:schemeClr val="tx1"/>
              </a:solidFill>
            </a:rPr>
            <a:t>Graph Search: </a:t>
          </a:r>
        </a:p>
        <a:p>
          <a:pPr algn="l"/>
          <a:r>
            <a:rPr lang="en-US" sz="1600">
              <a:solidFill>
                <a:schemeClr val="tx1"/>
              </a:solidFill>
            </a:rPr>
            <a:t>The system retrieves relevant data from the Knowledge Graph</a:t>
          </a:r>
        </a:p>
      </dgm:t>
    </dgm:pt>
    <dgm:pt modelId="{2AA15128-FCF7-4A7B-9C46-A126104D1CFE}" type="parTrans" cxnId="{B64317BE-5AFE-4172-B159-89D6E016C02F}">
      <dgm:prSet/>
      <dgm:spPr/>
      <dgm:t>
        <a:bodyPr/>
        <a:lstStyle/>
        <a:p>
          <a:endParaRPr lang="en-US" sz="1200"/>
        </a:p>
      </dgm:t>
    </dgm:pt>
    <dgm:pt modelId="{B65B3277-F76A-4E5C-9CD9-13A45DD96D17}" type="sibTrans" cxnId="{B64317BE-5AFE-4172-B159-89D6E016C02F}">
      <dgm:prSet custT="1"/>
      <dgm:spPr/>
      <dgm:t>
        <a:bodyPr/>
        <a:lstStyle/>
        <a:p>
          <a:endParaRPr lang="en-US" sz="1200"/>
        </a:p>
      </dgm:t>
    </dgm:pt>
    <dgm:pt modelId="{0FD2BA9B-6D66-4504-8C17-B13374965D77}">
      <dgm:prSet custT="1"/>
      <dgm:spPr>
        <a:solidFill>
          <a:srgbClr val="DCEAF7"/>
        </a:solidFill>
        <a:ln w="38100">
          <a:solidFill>
            <a:schemeClr val="tx2">
              <a:lumMod val="25000"/>
              <a:lumOff val="75000"/>
            </a:schemeClr>
          </a:solidFill>
        </a:ln>
      </dgm:spPr>
      <dgm:t>
        <a:bodyPr/>
        <a:lstStyle/>
        <a:p>
          <a:pPr algn="l"/>
          <a:r>
            <a:rPr lang="en-US" sz="1600" b="1">
              <a:solidFill>
                <a:schemeClr val="tx1"/>
              </a:solidFill>
            </a:rPr>
            <a:t>Entity Relationships: </a:t>
          </a:r>
        </a:p>
        <a:p>
          <a:pPr algn="l"/>
          <a:r>
            <a:rPr lang="en-US" sz="1600">
              <a:solidFill>
                <a:schemeClr val="tx1"/>
              </a:solidFill>
            </a:rPr>
            <a:t>It identifies connections between key entities (nodes) and their relationships (edges)</a:t>
          </a:r>
        </a:p>
      </dgm:t>
    </dgm:pt>
    <dgm:pt modelId="{E060F3F3-1D2F-4EB5-9820-12F9D0456BC3}" type="parTrans" cxnId="{EA883C06-1200-4FAE-873B-D74656CAFC4E}">
      <dgm:prSet/>
      <dgm:spPr/>
      <dgm:t>
        <a:bodyPr/>
        <a:lstStyle/>
        <a:p>
          <a:endParaRPr lang="en-US" sz="1200"/>
        </a:p>
      </dgm:t>
    </dgm:pt>
    <dgm:pt modelId="{306E493E-8C81-448D-910A-A92E59BF326B}" type="sibTrans" cxnId="{EA883C06-1200-4FAE-873B-D74656CAFC4E}">
      <dgm:prSet custT="1"/>
      <dgm:spPr/>
      <dgm:t>
        <a:bodyPr/>
        <a:lstStyle/>
        <a:p>
          <a:endParaRPr lang="en-US" sz="1200"/>
        </a:p>
      </dgm:t>
    </dgm:pt>
    <dgm:pt modelId="{880C6EB8-C66D-4618-9C42-DAA0B09BA540}">
      <dgm:prSet custT="1"/>
      <dgm:spPr>
        <a:solidFill>
          <a:srgbClr val="DCEAF7"/>
        </a:solidFill>
        <a:ln w="38100">
          <a:solidFill>
            <a:schemeClr val="tx2">
              <a:lumMod val="25000"/>
              <a:lumOff val="75000"/>
            </a:schemeClr>
          </a:solidFill>
        </a:ln>
      </dgm:spPr>
      <dgm:t>
        <a:bodyPr/>
        <a:lstStyle/>
        <a:p>
          <a:pPr algn="l"/>
          <a:r>
            <a:rPr lang="en-US" sz="1600" b="1" dirty="0">
              <a:solidFill>
                <a:schemeClr val="tx1"/>
              </a:solidFill>
            </a:rPr>
            <a:t>Text Generation: </a:t>
          </a:r>
          <a:br>
            <a:rPr lang="en-US" sz="1600" b="1" dirty="0">
              <a:solidFill>
                <a:schemeClr val="tx1"/>
              </a:solidFill>
            </a:rPr>
          </a:br>
          <a:r>
            <a:rPr lang="en-US" sz="1600" dirty="0">
              <a:solidFill>
                <a:schemeClr val="tx1"/>
              </a:solidFill>
            </a:rPr>
            <a:t>LLM combines graph’s structure data with generative capability, giving context rich reply</a:t>
          </a:r>
        </a:p>
      </dgm:t>
    </dgm:pt>
    <dgm:pt modelId="{70C867A6-8713-4AB0-832A-9F3752663C6F}" type="parTrans" cxnId="{A41ACF82-8027-4D4C-9818-798E771C2268}">
      <dgm:prSet/>
      <dgm:spPr/>
      <dgm:t>
        <a:bodyPr/>
        <a:lstStyle/>
        <a:p>
          <a:endParaRPr lang="en-US" sz="1200"/>
        </a:p>
      </dgm:t>
    </dgm:pt>
    <dgm:pt modelId="{CFD3C77D-11B8-4702-B127-C188B5F00977}" type="sibTrans" cxnId="{A41ACF82-8027-4D4C-9818-798E771C2268}">
      <dgm:prSet/>
      <dgm:spPr/>
      <dgm:t>
        <a:bodyPr/>
        <a:lstStyle/>
        <a:p>
          <a:endParaRPr lang="en-US" sz="1200"/>
        </a:p>
      </dgm:t>
    </dgm:pt>
    <dgm:pt modelId="{198360A1-365C-4875-A6F8-3AA01336827F}" type="pres">
      <dgm:prSet presAssocID="{A5547DAA-D0C4-46B8-B06C-A1BFF7204925}" presName="diagram" presStyleCnt="0">
        <dgm:presLayoutVars>
          <dgm:dir/>
          <dgm:resizeHandles val="exact"/>
        </dgm:presLayoutVars>
      </dgm:prSet>
      <dgm:spPr/>
    </dgm:pt>
    <dgm:pt modelId="{870CD7EA-6C88-4C35-861F-838647BF299A}" type="pres">
      <dgm:prSet presAssocID="{2EDCA1D7-ECC2-40EE-A0DE-A04A8A7C3FBE}" presName="node" presStyleLbl="node1" presStyleIdx="0" presStyleCnt="4" custScaleX="298988" custScaleY="280109" custLinFactNeighborX="-311" custLinFactNeighborY="-40025">
        <dgm:presLayoutVars>
          <dgm:bulletEnabled val="1"/>
        </dgm:presLayoutVars>
      </dgm:prSet>
      <dgm:spPr/>
    </dgm:pt>
    <dgm:pt modelId="{4E464B7D-18CD-44A2-BE28-F5D7B26F7DD0}" type="pres">
      <dgm:prSet presAssocID="{B1587603-2051-44C0-96DD-55483ECB1E75}" presName="sibTrans" presStyleLbl="sibTrans2D1" presStyleIdx="0" presStyleCnt="3"/>
      <dgm:spPr/>
    </dgm:pt>
    <dgm:pt modelId="{D3676FB0-6AC1-4963-AAF0-E4BFAD6FF3A4}" type="pres">
      <dgm:prSet presAssocID="{B1587603-2051-44C0-96DD-55483ECB1E75}" presName="connectorText" presStyleLbl="sibTrans2D1" presStyleIdx="0" presStyleCnt="3"/>
      <dgm:spPr/>
    </dgm:pt>
    <dgm:pt modelId="{621D994B-F5BD-4CE0-90FB-3DB8EA4C347C}" type="pres">
      <dgm:prSet presAssocID="{13DF6528-80F2-4B0D-B7B4-D7085FA4B553}" presName="node" presStyleLbl="node1" presStyleIdx="1" presStyleCnt="4" custScaleX="298988" custScaleY="280109">
        <dgm:presLayoutVars>
          <dgm:bulletEnabled val="1"/>
        </dgm:presLayoutVars>
      </dgm:prSet>
      <dgm:spPr/>
    </dgm:pt>
    <dgm:pt modelId="{433A3512-A90D-4243-A857-3FB614A547C5}" type="pres">
      <dgm:prSet presAssocID="{B65B3277-F76A-4E5C-9CD9-13A45DD96D17}" presName="sibTrans" presStyleLbl="sibTrans2D1" presStyleIdx="1" presStyleCnt="3"/>
      <dgm:spPr/>
    </dgm:pt>
    <dgm:pt modelId="{95154B2C-5FF1-42C8-90F1-7DF310BC3917}" type="pres">
      <dgm:prSet presAssocID="{B65B3277-F76A-4E5C-9CD9-13A45DD96D17}" presName="connectorText" presStyleLbl="sibTrans2D1" presStyleIdx="1" presStyleCnt="3"/>
      <dgm:spPr/>
    </dgm:pt>
    <dgm:pt modelId="{B1319C85-6FC5-429F-82FB-AF831894E65E}" type="pres">
      <dgm:prSet presAssocID="{0FD2BA9B-6D66-4504-8C17-B13374965D77}" presName="node" presStyleLbl="node1" presStyleIdx="2" presStyleCnt="4" custScaleX="298988" custScaleY="280109" custLinFactNeighborX="452" custLinFactNeighborY="-24982">
        <dgm:presLayoutVars>
          <dgm:bulletEnabled val="1"/>
        </dgm:presLayoutVars>
      </dgm:prSet>
      <dgm:spPr/>
    </dgm:pt>
    <dgm:pt modelId="{DE614C67-5818-4905-8948-5C7672963515}" type="pres">
      <dgm:prSet presAssocID="{306E493E-8C81-448D-910A-A92E59BF326B}" presName="sibTrans" presStyleLbl="sibTrans2D1" presStyleIdx="2" presStyleCnt="3"/>
      <dgm:spPr/>
    </dgm:pt>
    <dgm:pt modelId="{9ACF7E7C-277C-4369-810A-9BE7781C253A}" type="pres">
      <dgm:prSet presAssocID="{306E493E-8C81-448D-910A-A92E59BF326B}" presName="connectorText" presStyleLbl="sibTrans2D1" presStyleIdx="2" presStyleCnt="3"/>
      <dgm:spPr/>
    </dgm:pt>
    <dgm:pt modelId="{26AB1C65-B9FC-4014-A8A9-073B31895155}" type="pres">
      <dgm:prSet presAssocID="{880C6EB8-C66D-4618-9C42-DAA0B09BA540}" presName="node" presStyleLbl="node1" presStyleIdx="3" presStyleCnt="4" custScaleX="298988" custScaleY="280109" custLinFactNeighborX="452" custLinFactNeighborY="-24982">
        <dgm:presLayoutVars>
          <dgm:bulletEnabled val="1"/>
        </dgm:presLayoutVars>
      </dgm:prSet>
      <dgm:spPr/>
    </dgm:pt>
  </dgm:ptLst>
  <dgm:cxnLst>
    <dgm:cxn modelId="{EA883C06-1200-4FAE-873B-D74656CAFC4E}" srcId="{A5547DAA-D0C4-46B8-B06C-A1BFF7204925}" destId="{0FD2BA9B-6D66-4504-8C17-B13374965D77}" srcOrd="2" destOrd="0" parTransId="{E060F3F3-1D2F-4EB5-9820-12F9D0456BC3}" sibTransId="{306E493E-8C81-448D-910A-A92E59BF326B}"/>
    <dgm:cxn modelId="{58904412-39E3-40B8-871B-736F89F184DB}" type="presOf" srcId="{B1587603-2051-44C0-96DD-55483ECB1E75}" destId="{D3676FB0-6AC1-4963-AAF0-E4BFAD6FF3A4}" srcOrd="1" destOrd="0" presId="urn:microsoft.com/office/officeart/2005/8/layout/process5"/>
    <dgm:cxn modelId="{F8803524-A614-4C11-A2A3-C1B3F1AA3921}" type="presOf" srcId="{A5547DAA-D0C4-46B8-B06C-A1BFF7204925}" destId="{198360A1-365C-4875-A6F8-3AA01336827F}" srcOrd="0" destOrd="0" presId="urn:microsoft.com/office/officeart/2005/8/layout/process5"/>
    <dgm:cxn modelId="{BDAAF62F-A025-44D1-B4A1-3CF55917F5DD}" type="presOf" srcId="{0FD2BA9B-6D66-4504-8C17-B13374965D77}" destId="{B1319C85-6FC5-429F-82FB-AF831894E65E}" srcOrd="0" destOrd="0" presId="urn:microsoft.com/office/officeart/2005/8/layout/process5"/>
    <dgm:cxn modelId="{3E946A35-3B30-4EFE-A633-F7E3D6744D17}" type="presOf" srcId="{306E493E-8C81-448D-910A-A92E59BF326B}" destId="{DE614C67-5818-4905-8948-5C7672963515}" srcOrd="0" destOrd="0" presId="urn:microsoft.com/office/officeart/2005/8/layout/process5"/>
    <dgm:cxn modelId="{21B52D3A-0D52-4D0A-892B-F279EA8456D6}" type="presOf" srcId="{B65B3277-F76A-4E5C-9CD9-13A45DD96D17}" destId="{433A3512-A90D-4243-A857-3FB614A547C5}" srcOrd="0" destOrd="0" presId="urn:microsoft.com/office/officeart/2005/8/layout/process5"/>
    <dgm:cxn modelId="{F39E733E-7185-487D-A783-338DDA01AA55}" type="presOf" srcId="{880C6EB8-C66D-4618-9C42-DAA0B09BA540}" destId="{26AB1C65-B9FC-4014-A8A9-073B31895155}" srcOrd="0" destOrd="0" presId="urn:microsoft.com/office/officeart/2005/8/layout/process5"/>
    <dgm:cxn modelId="{0869A369-9B47-420D-B215-FF61885D390B}" type="presOf" srcId="{2EDCA1D7-ECC2-40EE-A0DE-A04A8A7C3FBE}" destId="{870CD7EA-6C88-4C35-861F-838647BF299A}" srcOrd="0" destOrd="0" presId="urn:microsoft.com/office/officeart/2005/8/layout/process5"/>
    <dgm:cxn modelId="{E91D4652-220C-41E5-A5E4-CAF1CF87187B}" type="presOf" srcId="{306E493E-8C81-448D-910A-A92E59BF326B}" destId="{9ACF7E7C-277C-4369-810A-9BE7781C253A}" srcOrd="1" destOrd="0" presId="urn:microsoft.com/office/officeart/2005/8/layout/process5"/>
    <dgm:cxn modelId="{944FAC53-B3E8-4F9C-978A-B971DC28D103}" type="presOf" srcId="{B65B3277-F76A-4E5C-9CD9-13A45DD96D17}" destId="{95154B2C-5FF1-42C8-90F1-7DF310BC3917}" srcOrd="1" destOrd="0" presId="urn:microsoft.com/office/officeart/2005/8/layout/process5"/>
    <dgm:cxn modelId="{A41ACF82-8027-4D4C-9818-798E771C2268}" srcId="{A5547DAA-D0C4-46B8-B06C-A1BFF7204925}" destId="{880C6EB8-C66D-4618-9C42-DAA0B09BA540}" srcOrd="3" destOrd="0" parTransId="{70C867A6-8713-4AB0-832A-9F3752663C6F}" sibTransId="{CFD3C77D-11B8-4702-B127-C188B5F00977}"/>
    <dgm:cxn modelId="{90EC27B5-A530-4C37-9BF6-E008AD64DC89}" type="presOf" srcId="{B1587603-2051-44C0-96DD-55483ECB1E75}" destId="{4E464B7D-18CD-44A2-BE28-F5D7B26F7DD0}" srcOrd="0" destOrd="0" presId="urn:microsoft.com/office/officeart/2005/8/layout/process5"/>
    <dgm:cxn modelId="{B64317BE-5AFE-4172-B159-89D6E016C02F}" srcId="{A5547DAA-D0C4-46B8-B06C-A1BFF7204925}" destId="{13DF6528-80F2-4B0D-B7B4-D7085FA4B553}" srcOrd="1" destOrd="0" parTransId="{2AA15128-FCF7-4A7B-9C46-A126104D1CFE}" sibTransId="{B65B3277-F76A-4E5C-9CD9-13A45DD96D17}"/>
    <dgm:cxn modelId="{126C1CBF-F0E7-4C2F-B7C8-3FAE2BF3B2F8}" srcId="{A5547DAA-D0C4-46B8-B06C-A1BFF7204925}" destId="{2EDCA1D7-ECC2-40EE-A0DE-A04A8A7C3FBE}" srcOrd="0" destOrd="0" parTransId="{291D9A21-72AC-4D6B-B872-F88950B8A202}" sibTransId="{B1587603-2051-44C0-96DD-55483ECB1E75}"/>
    <dgm:cxn modelId="{BE586DE5-5D39-4C2E-9A1B-EF257E8574A8}" type="presOf" srcId="{13DF6528-80F2-4B0D-B7B4-D7085FA4B553}" destId="{621D994B-F5BD-4CE0-90FB-3DB8EA4C347C}" srcOrd="0" destOrd="0" presId="urn:microsoft.com/office/officeart/2005/8/layout/process5"/>
    <dgm:cxn modelId="{F2ABB570-F98E-4297-B70D-BA6F547CCA2B}" type="presParOf" srcId="{198360A1-365C-4875-A6F8-3AA01336827F}" destId="{870CD7EA-6C88-4C35-861F-838647BF299A}" srcOrd="0" destOrd="0" presId="urn:microsoft.com/office/officeart/2005/8/layout/process5"/>
    <dgm:cxn modelId="{CAEDB550-4FAE-40E6-BCCE-DA292BBD4E0B}" type="presParOf" srcId="{198360A1-365C-4875-A6F8-3AA01336827F}" destId="{4E464B7D-18CD-44A2-BE28-F5D7B26F7DD0}" srcOrd="1" destOrd="0" presId="urn:microsoft.com/office/officeart/2005/8/layout/process5"/>
    <dgm:cxn modelId="{EFCE1E61-FACC-430B-B24B-93ECAACEF65D}" type="presParOf" srcId="{4E464B7D-18CD-44A2-BE28-F5D7B26F7DD0}" destId="{D3676FB0-6AC1-4963-AAF0-E4BFAD6FF3A4}" srcOrd="0" destOrd="0" presId="urn:microsoft.com/office/officeart/2005/8/layout/process5"/>
    <dgm:cxn modelId="{C2305650-342D-4EF5-859D-A2268E6C0208}" type="presParOf" srcId="{198360A1-365C-4875-A6F8-3AA01336827F}" destId="{621D994B-F5BD-4CE0-90FB-3DB8EA4C347C}" srcOrd="2" destOrd="0" presId="urn:microsoft.com/office/officeart/2005/8/layout/process5"/>
    <dgm:cxn modelId="{8F75AC4F-767D-4434-B988-E4A805F656FE}" type="presParOf" srcId="{198360A1-365C-4875-A6F8-3AA01336827F}" destId="{433A3512-A90D-4243-A857-3FB614A547C5}" srcOrd="3" destOrd="0" presId="urn:microsoft.com/office/officeart/2005/8/layout/process5"/>
    <dgm:cxn modelId="{6B9A1BB6-75CD-43E8-AEC3-EF374655C3FE}" type="presParOf" srcId="{433A3512-A90D-4243-A857-3FB614A547C5}" destId="{95154B2C-5FF1-42C8-90F1-7DF310BC3917}" srcOrd="0" destOrd="0" presId="urn:microsoft.com/office/officeart/2005/8/layout/process5"/>
    <dgm:cxn modelId="{1D811C43-067C-4870-BB43-B92B2823FBD8}" type="presParOf" srcId="{198360A1-365C-4875-A6F8-3AA01336827F}" destId="{B1319C85-6FC5-429F-82FB-AF831894E65E}" srcOrd="4" destOrd="0" presId="urn:microsoft.com/office/officeart/2005/8/layout/process5"/>
    <dgm:cxn modelId="{9B06B8CF-06B2-4097-8329-8276DFBEB2A8}" type="presParOf" srcId="{198360A1-365C-4875-A6F8-3AA01336827F}" destId="{DE614C67-5818-4905-8948-5C7672963515}" srcOrd="5" destOrd="0" presId="urn:microsoft.com/office/officeart/2005/8/layout/process5"/>
    <dgm:cxn modelId="{078DB34E-91AE-4E37-8296-62327C11A728}" type="presParOf" srcId="{DE614C67-5818-4905-8948-5C7672963515}" destId="{9ACF7E7C-277C-4369-810A-9BE7781C253A}" srcOrd="0" destOrd="0" presId="urn:microsoft.com/office/officeart/2005/8/layout/process5"/>
    <dgm:cxn modelId="{FD905CA6-BD75-45AE-A4F8-A0ACEC6F45F8}" type="presParOf" srcId="{198360A1-365C-4875-A6F8-3AA01336827F}" destId="{26AB1C65-B9FC-4014-A8A9-073B31895155}"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Technical</a:t>
          </a:r>
          <a:r>
            <a:rPr lang="en-US" sz="1200" b="1" kern="1200">
              <a:solidFill>
                <a:schemeClr val="tx1"/>
              </a:solidFill>
              <a:latin typeface="Aptos" panose="02110004020202020204"/>
              <a:ea typeface="+mn-ea"/>
              <a:cs typeface="+mn-cs"/>
            </a:rPr>
            <a:t> </a:t>
          </a:r>
          <a:r>
            <a:rPr lang="en-US" sz="1200" b="1" kern="1200">
              <a:solidFill>
                <a:schemeClr val="bg1"/>
              </a:solidFill>
              <a:latin typeface="Aptos" panose="02110004020202020204"/>
              <a:ea typeface="+mn-ea"/>
              <a:cs typeface="+mn-cs"/>
            </a:rPr>
            <a:t>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Conclusion</a:t>
          </a:r>
        </a:p>
      </dsp:txBody>
      <dsp:txXfrm>
        <a:off x="8938661" y="0"/>
        <a:ext cx="1006660" cy="3817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4523-539C-4344-9F2A-02387ABC5505}">
      <dsp:nvSpPr>
        <dsp:cNvPr id="0" name=""/>
        <dsp:cNvSpPr/>
      </dsp:nvSpPr>
      <dsp:spPr>
        <a:xfrm>
          <a:off x="86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Introduction</a:t>
          </a:r>
        </a:p>
      </dsp:txBody>
      <dsp:txXfrm>
        <a:off x="191736" y="0"/>
        <a:ext cx="1006660" cy="381740"/>
      </dsp:txXfrm>
    </dsp:sp>
    <dsp:sp modelId="{36879935-3947-43A1-A035-D30129CCB821}">
      <dsp:nvSpPr>
        <dsp:cNvPr id="0" name=""/>
        <dsp:cNvSpPr/>
      </dsp:nvSpPr>
      <dsp:spPr>
        <a:xfrm>
          <a:off x="1250426"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Technical Components</a:t>
          </a:r>
        </a:p>
      </dsp:txBody>
      <dsp:txXfrm>
        <a:off x="1441296" y="0"/>
        <a:ext cx="1006660" cy="381740"/>
      </dsp:txXfrm>
    </dsp:sp>
    <dsp:sp modelId="{19C81A4C-7E30-4F9B-9599-E138CBC828B8}">
      <dsp:nvSpPr>
        <dsp:cNvPr id="0" name=""/>
        <dsp:cNvSpPr/>
      </dsp:nvSpPr>
      <dsp:spPr>
        <a:xfrm>
          <a:off x="2499987"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Vendor Analysis</a:t>
          </a:r>
        </a:p>
      </dsp:txBody>
      <dsp:txXfrm>
        <a:off x="2690857" y="0"/>
        <a:ext cx="1006660" cy="381740"/>
      </dsp:txXfrm>
    </dsp:sp>
    <dsp:sp modelId="{F20F0594-3466-4966-892B-D77198A90E4A}">
      <dsp:nvSpPr>
        <dsp:cNvPr id="0" name=""/>
        <dsp:cNvSpPr/>
      </dsp:nvSpPr>
      <dsp:spPr>
        <a:xfrm>
          <a:off x="374954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Change Management</a:t>
          </a:r>
        </a:p>
      </dsp:txBody>
      <dsp:txXfrm>
        <a:off x="3940418" y="0"/>
        <a:ext cx="1006660" cy="381740"/>
      </dsp:txXfrm>
    </dsp:sp>
    <dsp:sp modelId="{55E411D4-8BBE-4B78-B0BE-44CF8DA9C799}">
      <dsp:nvSpPr>
        <dsp:cNvPr id="0" name=""/>
        <dsp:cNvSpPr/>
      </dsp:nvSpPr>
      <dsp:spPr>
        <a:xfrm>
          <a:off x="4999108"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Timeline</a:t>
          </a:r>
        </a:p>
      </dsp:txBody>
      <dsp:txXfrm>
        <a:off x="5189978" y="0"/>
        <a:ext cx="1006660" cy="381740"/>
      </dsp:txXfrm>
    </dsp:sp>
    <dsp:sp modelId="{3C7097B0-5FA7-4EB0-ADFC-06C880CADBA7}">
      <dsp:nvSpPr>
        <dsp:cNvPr id="0" name=""/>
        <dsp:cNvSpPr/>
      </dsp:nvSpPr>
      <dsp:spPr>
        <a:xfrm>
          <a:off x="6248669"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Financials</a:t>
          </a:r>
        </a:p>
      </dsp:txBody>
      <dsp:txXfrm>
        <a:off x="6439539" y="0"/>
        <a:ext cx="1006660" cy="381740"/>
      </dsp:txXfrm>
    </dsp:sp>
    <dsp:sp modelId="{67E40FBC-4D05-4D87-A7D8-78C18A5601FA}">
      <dsp:nvSpPr>
        <dsp:cNvPr id="0" name=""/>
        <dsp:cNvSpPr/>
      </dsp:nvSpPr>
      <dsp:spPr>
        <a:xfrm>
          <a:off x="7498230" y="0"/>
          <a:ext cx="1388400" cy="381740"/>
        </a:xfrm>
        <a:prstGeom prst="chevron">
          <a:avLst/>
        </a:prstGeom>
        <a:solidFill>
          <a:srgbClr val="D9D9D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latin typeface="Aptos" panose="02110004020202020204"/>
              <a:ea typeface="+mn-ea"/>
              <a:cs typeface="+mn-cs"/>
            </a:rPr>
            <a:t>Risk  Mitigation</a:t>
          </a:r>
        </a:p>
      </dsp:txBody>
      <dsp:txXfrm>
        <a:off x="7689100" y="0"/>
        <a:ext cx="1006660" cy="381740"/>
      </dsp:txXfrm>
    </dsp:sp>
    <dsp:sp modelId="{8F2CB0EC-9D15-4ED3-A459-8ECA0292EA5E}">
      <dsp:nvSpPr>
        <dsp:cNvPr id="0" name=""/>
        <dsp:cNvSpPr/>
      </dsp:nvSpPr>
      <dsp:spPr>
        <a:xfrm>
          <a:off x="8747791" y="0"/>
          <a:ext cx="1388400" cy="381740"/>
        </a:xfrm>
        <a:prstGeom prst="chevron">
          <a:avLst/>
        </a:prstGeom>
        <a:solidFill>
          <a:srgbClr val="0070AD"/>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rPr>
            <a:t>Conclusion</a:t>
          </a:r>
        </a:p>
      </dsp:txBody>
      <dsp:txXfrm>
        <a:off x="8938661" y="0"/>
        <a:ext cx="1006660" cy="3817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CD7EA-6C88-4C35-861F-838647BF299A}">
      <dsp:nvSpPr>
        <dsp:cNvPr id="0" name=""/>
        <dsp:cNvSpPr/>
      </dsp:nvSpPr>
      <dsp:spPr>
        <a:xfrm>
          <a:off x="120978" y="0"/>
          <a:ext cx="2357725" cy="1325310"/>
        </a:xfrm>
        <a:prstGeom prst="roundRect">
          <a:avLst>
            <a:gd name="adj" fmla="val 10000"/>
          </a:avLst>
        </a:prstGeom>
        <a:solidFill>
          <a:srgbClr val="DCEAF7"/>
        </a:solidFill>
        <a:ln w="38100" cap="flat" cmpd="sng" algn="ctr">
          <a:solidFill>
            <a:schemeClr val="tx2">
              <a:lumMod val="25000"/>
              <a:lumOff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solidFill>
                <a:schemeClr val="tx1"/>
              </a:solidFill>
            </a:rPr>
            <a:t>Input: </a:t>
          </a:r>
        </a:p>
        <a:p>
          <a:pPr marL="0" lvl="0" indent="0" algn="l" defTabSz="711200">
            <a:lnSpc>
              <a:spcPct val="90000"/>
            </a:lnSpc>
            <a:spcBef>
              <a:spcPct val="0"/>
            </a:spcBef>
            <a:spcAft>
              <a:spcPct val="35000"/>
            </a:spcAft>
            <a:buNone/>
          </a:pPr>
          <a:r>
            <a:rPr lang="en-US" sz="1600" kern="1200">
              <a:solidFill>
                <a:schemeClr val="tx1"/>
              </a:solidFill>
            </a:rPr>
            <a:t>User provides a question or prompt</a:t>
          </a:r>
        </a:p>
      </dsp:txBody>
      <dsp:txXfrm>
        <a:off x="159795" y="38817"/>
        <a:ext cx="2280091" cy="1247676"/>
      </dsp:txXfrm>
    </dsp:sp>
    <dsp:sp modelId="{4E464B7D-18CD-44A2-BE28-F5D7B26F7DD0}">
      <dsp:nvSpPr>
        <dsp:cNvPr id="0" name=""/>
        <dsp:cNvSpPr/>
      </dsp:nvSpPr>
      <dsp:spPr>
        <a:xfrm rot="2058">
          <a:off x="2548637" y="565670"/>
          <a:ext cx="168476" cy="195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548637" y="604768"/>
        <a:ext cx="117933" cy="117339"/>
      </dsp:txXfrm>
    </dsp:sp>
    <dsp:sp modelId="{621D994B-F5BD-4CE0-90FB-3DB8EA4C347C}">
      <dsp:nvSpPr>
        <dsp:cNvPr id="0" name=""/>
        <dsp:cNvSpPr/>
      </dsp:nvSpPr>
      <dsp:spPr>
        <a:xfrm>
          <a:off x="2796583" y="1601"/>
          <a:ext cx="2357725" cy="1325310"/>
        </a:xfrm>
        <a:prstGeom prst="roundRect">
          <a:avLst>
            <a:gd name="adj" fmla="val 10000"/>
          </a:avLst>
        </a:prstGeom>
        <a:solidFill>
          <a:srgbClr val="DCEAF7"/>
        </a:solidFill>
        <a:ln w="38100" cap="flat" cmpd="sng" algn="ctr">
          <a:solidFill>
            <a:schemeClr val="tx2">
              <a:lumMod val="25000"/>
              <a:lumOff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solidFill>
                <a:schemeClr val="tx1"/>
              </a:solidFill>
            </a:rPr>
            <a:t>Graph Search: </a:t>
          </a:r>
        </a:p>
        <a:p>
          <a:pPr marL="0" lvl="0" indent="0" algn="l" defTabSz="711200">
            <a:lnSpc>
              <a:spcPct val="90000"/>
            </a:lnSpc>
            <a:spcBef>
              <a:spcPct val="0"/>
            </a:spcBef>
            <a:spcAft>
              <a:spcPct val="35000"/>
            </a:spcAft>
            <a:buNone/>
          </a:pPr>
          <a:r>
            <a:rPr lang="en-US" sz="1600" kern="1200">
              <a:solidFill>
                <a:schemeClr val="tx1"/>
              </a:solidFill>
            </a:rPr>
            <a:t>The system retrieves relevant data from the Knowledge Graph</a:t>
          </a:r>
        </a:p>
      </dsp:txBody>
      <dsp:txXfrm>
        <a:off x="2835400" y="40418"/>
        <a:ext cx="2280091" cy="1247676"/>
      </dsp:txXfrm>
    </dsp:sp>
    <dsp:sp modelId="{433A3512-A90D-4243-A857-3FB614A547C5}">
      <dsp:nvSpPr>
        <dsp:cNvPr id="0" name=""/>
        <dsp:cNvSpPr/>
      </dsp:nvSpPr>
      <dsp:spPr>
        <a:xfrm rot="5391952">
          <a:off x="3924956" y="1324785"/>
          <a:ext cx="104530" cy="195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3918515" y="1370303"/>
        <a:ext cx="117339" cy="73171"/>
      </dsp:txXfrm>
    </dsp:sp>
    <dsp:sp modelId="{B1319C85-6FC5-429F-82FB-AF831894E65E}">
      <dsp:nvSpPr>
        <dsp:cNvPr id="0" name=""/>
        <dsp:cNvSpPr/>
      </dsp:nvSpPr>
      <dsp:spPr>
        <a:xfrm>
          <a:off x="2800148" y="1524139"/>
          <a:ext cx="2357725" cy="1325310"/>
        </a:xfrm>
        <a:prstGeom prst="roundRect">
          <a:avLst>
            <a:gd name="adj" fmla="val 10000"/>
          </a:avLst>
        </a:prstGeom>
        <a:solidFill>
          <a:srgbClr val="DCEAF7"/>
        </a:solidFill>
        <a:ln w="38100" cap="flat" cmpd="sng" algn="ctr">
          <a:solidFill>
            <a:schemeClr val="tx2">
              <a:lumMod val="25000"/>
              <a:lumOff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solidFill>
                <a:schemeClr val="tx1"/>
              </a:solidFill>
            </a:rPr>
            <a:t>Entity Relationships: </a:t>
          </a:r>
        </a:p>
        <a:p>
          <a:pPr marL="0" lvl="0" indent="0" algn="l" defTabSz="711200">
            <a:lnSpc>
              <a:spcPct val="90000"/>
            </a:lnSpc>
            <a:spcBef>
              <a:spcPct val="0"/>
            </a:spcBef>
            <a:spcAft>
              <a:spcPct val="35000"/>
            </a:spcAft>
            <a:buNone/>
          </a:pPr>
          <a:r>
            <a:rPr lang="en-US" sz="1600" kern="1200">
              <a:solidFill>
                <a:schemeClr val="tx1"/>
              </a:solidFill>
            </a:rPr>
            <a:t>It identifies connections between key entities (nodes) and their relationships (edges)</a:t>
          </a:r>
        </a:p>
      </dsp:txBody>
      <dsp:txXfrm>
        <a:off x="2838965" y="1562956"/>
        <a:ext cx="2280091" cy="1247676"/>
      </dsp:txXfrm>
    </dsp:sp>
    <dsp:sp modelId="{DE614C67-5818-4905-8948-5C7672963515}">
      <dsp:nvSpPr>
        <dsp:cNvPr id="0" name=""/>
        <dsp:cNvSpPr/>
      </dsp:nvSpPr>
      <dsp:spPr>
        <a:xfrm rot="10800000">
          <a:off x="2563577" y="2089012"/>
          <a:ext cx="167176" cy="195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2613730" y="2128125"/>
        <a:ext cx="117023" cy="117339"/>
      </dsp:txXfrm>
    </dsp:sp>
    <dsp:sp modelId="{26AB1C65-B9FC-4014-A8A9-073B31895155}">
      <dsp:nvSpPr>
        <dsp:cNvPr id="0" name=""/>
        <dsp:cNvSpPr/>
      </dsp:nvSpPr>
      <dsp:spPr>
        <a:xfrm>
          <a:off x="126995" y="1524139"/>
          <a:ext cx="2357725" cy="1325310"/>
        </a:xfrm>
        <a:prstGeom prst="roundRect">
          <a:avLst>
            <a:gd name="adj" fmla="val 10000"/>
          </a:avLst>
        </a:prstGeom>
        <a:solidFill>
          <a:srgbClr val="DCEAF7"/>
        </a:solidFill>
        <a:ln w="38100" cap="flat" cmpd="sng" algn="ctr">
          <a:solidFill>
            <a:schemeClr val="tx2">
              <a:lumMod val="25000"/>
              <a:lumOff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Text Generation: </a:t>
          </a:r>
          <a:br>
            <a:rPr lang="en-US" sz="1600" b="1" kern="1200" dirty="0">
              <a:solidFill>
                <a:schemeClr val="tx1"/>
              </a:solidFill>
            </a:rPr>
          </a:br>
          <a:r>
            <a:rPr lang="en-US" sz="1600" kern="1200" dirty="0">
              <a:solidFill>
                <a:schemeClr val="tx1"/>
              </a:solidFill>
            </a:rPr>
            <a:t>LLM combines graph’s structure data with generative capability, giving context rich reply</a:t>
          </a:r>
        </a:p>
      </dsp:txBody>
      <dsp:txXfrm>
        <a:off x="165812" y="1562956"/>
        <a:ext cx="2280091" cy="124767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59406-9B6F-4547-822F-763AA8CDBC44}" type="datetimeFigureOut">
              <a:rPr lang="en-US" smtClean="0"/>
              <a:t>9/1/2025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D03D8E-39B3-4289-A127-0983F7DB0229}" type="slidenum">
              <a:rPr lang="en-US" smtClean="0"/>
              <a:t>‹#›</a:t>
            </a:fld>
            <a:endParaRPr lang="en-US"/>
          </a:p>
        </p:txBody>
      </p:sp>
    </p:spTree>
    <p:extLst>
      <p:ext uri="{BB962C8B-B14F-4D97-AF65-F5344CB8AC3E}">
        <p14:creationId xmlns:p14="http://schemas.microsoft.com/office/powerpoint/2010/main" val="486081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79AFC7-7528-4B39-B7D8-23198A8B5E0E}" type="slidenum">
              <a:rPr lang="en-US" smtClean="0"/>
              <a:t>2</a:t>
            </a:fld>
            <a:endParaRPr lang="en-US"/>
          </a:p>
        </p:txBody>
      </p:sp>
    </p:spTree>
    <p:extLst>
      <p:ext uri="{BB962C8B-B14F-4D97-AF65-F5344CB8AC3E}">
        <p14:creationId xmlns:p14="http://schemas.microsoft.com/office/powerpoint/2010/main" val="1070436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F279AFC7-7528-4B39-B7D8-23198A8B5E0E}" type="slidenum">
              <a:rPr lang="en-US" smtClean="0"/>
              <a:t>3</a:t>
            </a:fld>
            <a:endParaRPr lang="en-US"/>
          </a:p>
        </p:txBody>
      </p:sp>
    </p:spTree>
    <p:extLst>
      <p:ext uri="{BB962C8B-B14F-4D97-AF65-F5344CB8AC3E}">
        <p14:creationId xmlns:p14="http://schemas.microsoft.com/office/powerpoint/2010/main" val="721563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79AFC7-7528-4B39-B7D8-23198A8B5E0E}" type="slidenum">
              <a:rPr lang="en-US" smtClean="0"/>
              <a:t>4</a:t>
            </a:fld>
            <a:endParaRPr lang="en-US"/>
          </a:p>
        </p:txBody>
      </p:sp>
    </p:spTree>
    <p:extLst>
      <p:ext uri="{BB962C8B-B14F-4D97-AF65-F5344CB8AC3E}">
        <p14:creationId xmlns:p14="http://schemas.microsoft.com/office/powerpoint/2010/main" val="1013295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8C30D-55C9-A4E7-1BDE-D13634C47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7FE72-6AB6-4A16-41D0-E9D9D0F8E4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45B5FF-098A-A80D-0037-C615C2F7EB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9E496D-DFA2-1310-DF51-E565B619C156}"/>
              </a:ext>
            </a:extLst>
          </p:cNvPr>
          <p:cNvSpPr>
            <a:spLocks noGrp="1"/>
          </p:cNvSpPr>
          <p:nvPr>
            <p:ph type="sldNum" sz="quarter" idx="5"/>
          </p:nvPr>
        </p:nvSpPr>
        <p:spPr/>
        <p:txBody>
          <a:bodyPr/>
          <a:lstStyle/>
          <a:p>
            <a:fld id="{F279AFC7-7528-4B39-B7D8-23198A8B5E0E}" type="slidenum">
              <a:rPr lang="en-US" smtClean="0"/>
              <a:t>5</a:t>
            </a:fld>
            <a:endParaRPr lang="en-US"/>
          </a:p>
        </p:txBody>
      </p:sp>
    </p:spTree>
    <p:extLst>
      <p:ext uri="{BB962C8B-B14F-4D97-AF65-F5344CB8AC3E}">
        <p14:creationId xmlns:p14="http://schemas.microsoft.com/office/powerpoint/2010/main" val="1679286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279AFC7-7528-4B39-B7D8-23198A8B5E0E}" type="slidenum">
              <a:rPr lang="en-US" smtClean="0"/>
              <a:t>7</a:t>
            </a:fld>
            <a:endParaRPr lang="en-US"/>
          </a:p>
        </p:txBody>
      </p:sp>
    </p:spTree>
    <p:extLst>
      <p:ext uri="{BB962C8B-B14F-4D97-AF65-F5344CB8AC3E}">
        <p14:creationId xmlns:p14="http://schemas.microsoft.com/office/powerpoint/2010/main" val="1536847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2A65E-3564-4AA6-AF2A-D23E01855982}" type="slidenum">
              <a:rPr lang="en-US" smtClean="0"/>
              <a:t>9</a:t>
            </a:fld>
            <a:endParaRPr lang="en-US"/>
          </a:p>
        </p:txBody>
      </p:sp>
    </p:spTree>
    <p:extLst>
      <p:ext uri="{BB962C8B-B14F-4D97-AF65-F5344CB8AC3E}">
        <p14:creationId xmlns:p14="http://schemas.microsoft.com/office/powerpoint/2010/main" val="2314077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09F9F-DA1C-769F-555A-B881E2282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C362D8-2AB8-5F25-62A0-5950C4CEE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560549-DD8F-AF51-36E9-6BE7359C6F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E6F24F-91C3-D184-C3E2-2A2FADFF370F}"/>
              </a:ext>
            </a:extLst>
          </p:cNvPr>
          <p:cNvSpPr>
            <a:spLocks noGrp="1"/>
          </p:cNvSpPr>
          <p:nvPr>
            <p:ph type="sldNum" sz="quarter" idx="5"/>
          </p:nvPr>
        </p:nvSpPr>
        <p:spPr/>
        <p:txBody>
          <a:bodyPr/>
          <a:lstStyle/>
          <a:p>
            <a:fld id="{F279AFC7-7528-4B39-B7D8-23198A8B5E0E}" type="slidenum">
              <a:rPr lang="en-US" smtClean="0"/>
              <a:t>15</a:t>
            </a:fld>
            <a:endParaRPr lang="en-US"/>
          </a:p>
        </p:txBody>
      </p:sp>
    </p:spTree>
    <p:extLst>
      <p:ext uri="{BB962C8B-B14F-4D97-AF65-F5344CB8AC3E}">
        <p14:creationId xmlns:p14="http://schemas.microsoft.com/office/powerpoint/2010/main" val="607539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DE897-82EF-2FAA-A981-7264D0C47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F3C28-A4FE-69E0-10EF-9976DBD912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9E8E4-CA8E-2068-9B88-3C3461F708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9C7F8B-3FBE-0033-47A7-C8FB5CE5EA41}"/>
              </a:ext>
            </a:extLst>
          </p:cNvPr>
          <p:cNvSpPr>
            <a:spLocks noGrp="1"/>
          </p:cNvSpPr>
          <p:nvPr>
            <p:ph type="sldNum" sz="quarter" idx="5"/>
          </p:nvPr>
        </p:nvSpPr>
        <p:spPr/>
        <p:txBody>
          <a:bodyPr/>
          <a:lstStyle/>
          <a:p>
            <a:fld id="{F279AFC7-7528-4B39-B7D8-23198A8B5E0E}" type="slidenum">
              <a:rPr lang="en-US" smtClean="0"/>
              <a:t>16</a:t>
            </a:fld>
            <a:endParaRPr lang="en-US"/>
          </a:p>
        </p:txBody>
      </p:sp>
    </p:spTree>
    <p:extLst>
      <p:ext uri="{BB962C8B-B14F-4D97-AF65-F5344CB8AC3E}">
        <p14:creationId xmlns:p14="http://schemas.microsoft.com/office/powerpoint/2010/main" val="2125705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DE684-2A05-00C2-B1EC-F6A25716C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95C57F-67A0-15B3-9826-76C0F982B7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EBE539-6EE5-84CA-DC83-8A60F3AF6F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7123CD-B757-9987-1C2E-D1AC0B169C06}"/>
              </a:ext>
            </a:extLst>
          </p:cNvPr>
          <p:cNvSpPr>
            <a:spLocks noGrp="1"/>
          </p:cNvSpPr>
          <p:nvPr>
            <p:ph type="sldNum" sz="quarter" idx="5"/>
          </p:nvPr>
        </p:nvSpPr>
        <p:spPr/>
        <p:txBody>
          <a:bodyPr/>
          <a:lstStyle/>
          <a:p>
            <a:fld id="{F279AFC7-7528-4B39-B7D8-23198A8B5E0E}" type="slidenum">
              <a:rPr lang="en-US" smtClean="0"/>
              <a:t>18</a:t>
            </a:fld>
            <a:endParaRPr lang="en-US"/>
          </a:p>
        </p:txBody>
      </p:sp>
    </p:spTree>
    <p:extLst>
      <p:ext uri="{BB962C8B-B14F-4D97-AF65-F5344CB8AC3E}">
        <p14:creationId xmlns:p14="http://schemas.microsoft.com/office/powerpoint/2010/main" val="1897972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C2A65E-3564-4AA6-AF2A-D23E01855982}" type="slidenum">
              <a:rPr lang="en-US" smtClean="0"/>
              <a:t>19</a:t>
            </a:fld>
            <a:endParaRPr lang="en-US"/>
          </a:p>
        </p:txBody>
      </p:sp>
    </p:spTree>
    <p:extLst>
      <p:ext uri="{BB962C8B-B14F-4D97-AF65-F5344CB8AC3E}">
        <p14:creationId xmlns:p14="http://schemas.microsoft.com/office/powerpoint/2010/main" val="1003678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C2A65E-3564-4AA6-AF2A-D23E01855982}" type="slidenum">
              <a:rPr lang="en-US" smtClean="0"/>
              <a:t>20</a:t>
            </a:fld>
            <a:endParaRPr lang="en-US"/>
          </a:p>
        </p:txBody>
      </p:sp>
    </p:spTree>
    <p:extLst>
      <p:ext uri="{BB962C8B-B14F-4D97-AF65-F5344CB8AC3E}">
        <p14:creationId xmlns:p14="http://schemas.microsoft.com/office/powerpoint/2010/main" val="3213349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79AFC7-7528-4B39-B7D8-23198A8B5E0E}" type="slidenum">
              <a:rPr lang="en-US" smtClean="0"/>
              <a:t>21</a:t>
            </a:fld>
            <a:endParaRPr lang="en-US"/>
          </a:p>
        </p:txBody>
      </p:sp>
    </p:spTree>
    <p:extLst>
      <p:ext uri="{BB962C8B-B14F-4D97-AF65-F5344CB8AC3E}">
        <p14:creationId xmlns:p14="http://schemas.microsoft.com/office/powerpoint/2010/main" val="4079724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C2A65E-3564-4AA6-AF2A-D23E01855982}" type="slidenum">
              <a:rPr lang="en-US" smtClean="0"/>
              <a:t>22</a:t>
            </a:fld>
            <a:endParaRPr lang="en-US"/>
          </a:p>
        </p:txBody>
      </p:sp>
    </p:spTree>
    <p:extLst>
      <p:ext uri="{BB962C8B-B14F-4D97-AF65-F5344CB8AC3E}">
        <p14:creationId xmlns:p14="http://schemas.microsoft.com/office/powerpoint/2010/main" val="2515208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FAE46-8A9C-E2DB-5B54-65F17ACD0E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6102CC-CDDB-4118-3781-743995DAEC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680D77-4925-A09E-FB38-AB6749F9EBF0}"/>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5" name="Footer Placeholder 4">
            <a:extLst>
              <a:ext uri="{FF2B5EF4-FFF2-40B4-BE49-F238E27FC236}">
                <a16:creationId xmlns:a16="http://schemas.microsoft.com/office/drawing/2014/main" id="{6680B09D-68B4-6ED4-2F4E-6307C6E9A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8E0795-8269-5C1C-E14F-416130996762}"/>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871809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03EEC-DA0C-9D28-3B6D-02703E26EE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466EF2-6413-097C-6A00-4DD6FD8C10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BD425B-17F5-1EBC-79A6-F5C4D6043E55}"/>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5" name="Footer Placeholder 4">
            <a:extLst>
              <a:ext uri="{FF2B5EF4-FFF2-40B4-BE49-F238E27FC236}">
                <a16:creationId xmlns:a16="http://schemas.microsoft.com/office/drawing/2014/main" id="{1D765CD7-1050-C959-AA0A-21083A3262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2FAC7C-DC8C-BC50-5202-86F07CDAFDA1}"/>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1818211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4FF16-7F0D-EC90-649F-BD3D949136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26B512-0318-EE3F-7656-E3B5D37AB8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BEF92B-2F33-5A1A-9330-CEDBF010C977}"/>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5" name="Footer Placeholder 4">
            <a:extLst>
              <a:ext uri="{FF2B5EF4-FFF2-40B4-BE49-F238E27FC236}">
                <a16:creationId xmlns:a16="http://schemas.microsoft.com/office/drawing/2014/main" id="{078D0F3A-08E6-0547-591E-5C20B0FE8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001E62-FB7D-20D8-1F3F-A29EC335CF88}"/>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1713078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CE6DE-EBF4-CCBC-792B-C2C1FA6231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8BCB3C-4025-AC43-E6CE-6F50D27101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06EB11-BDDD-F74D-2366-C2FB22E46A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E49DA4-4C3D-642B-607E-B6A0236B79C6}"/>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6" name="Footer Placeholder 5">
            <a:extLst>
              <a:ext uri="{FF2B5EF4-FFF2-40B4-BE49-F238E27FC236}">
                <a16:creationId xmlns:a16="http://schemas.microsoft.com/office/drawing/2014/main" id="{307484F6-C587-73AF-9AD6-D14F1BEBB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16AECB-BD15-01D8-8BD9-9D7CB4558182}"/>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2282133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8FA0D-F49A-18B9-56B5-F56B95A465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D11DD8-4639-C515-A0DD-9DDA4612CB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2D38F2-3564-653A-B38B-7252ED3392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737081-329E-1DBE-93FC-6D7443C177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C65106-9622-9578-388D-45F103AF93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3092A3-AE45-F1CE-3D50-A32FC8074FFB}"/>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8" name="Footer Placeholder 7">
            <a:extLst>
              <a:ext uri="{FF2B5EF4-FFF2-40B4-BE49-F238E27FC236}">
                <a16:creationId xmlns:a16="http://schemas.microsoft.com/office/drawing/2014/main" id="{2D9E3C8C-C7DA-ECA3-315E-A2795F8E49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C577E2-BB23-1B1A-CD92-4B12EE197969}"/>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2423087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19D49-6A69-BA6B-897A-87142F08FE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FFB5F5-9BC2-3C9D-78B8-4618FB9BC21F}"/>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4" name="Footer Placeholder 3">
            <a:extLst>
              <a:ext uri="{FF2B5EF4-FFF2-40B4-BE49-F238E27FC236}">
                <a16:creationId xmlns:a16="http://schemas.microsoft.com/office/drawing/2014/main" id="{97F47DB3-671F-5246-A36D-C267CEAE78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373A9B-5589-526B-3A77-7945ACE4314F}"/>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331847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DA555C-2B19-96F5-B4A1-50132BF414CB}"/>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3" name="Footer Placeholder 2">
            <a:extLst>
              <a:ext uri="{FF2B5EF4-FFF2-40B4-BE49-F238E27FC236}">
                <a16:creationId xmlns:a16="http://schemas.microsoft.com/office/drawing/2014/main" id="{25F9F371-F298-8C70-E200-AE64E84CBE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C2A6AC-BA68-BDCF-B65A-5D3922543C3A}"/>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1182196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C293D-A8C4-9561-EC1E-A7458EDE70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E6599B-05FF-1352-3572-E7B6D1247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380537-A4A3-EF2B-3C52-95D4C30E2A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6F2310-5AE5-968C-A1DE-136ADCF05B3C}"/>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6" name="Footer Placeholder 5">
            <a:extLst>
              <a:ext uri="{FF2B5EF4-FFF2-40B4-BE49-F238E27FC236}">
                <a16:creationId xmlns:a16="http://schemas.microsoft.com/office/drawing/2014/main" id="{97D5CC47-0E08-A050-95B1-CA68B4C47B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3C225B-7591-EFB8-349F-DAAECA550F9A}"/>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3851236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4BD7D-98DA-C4E6-D5AB-FB5BD2D459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9236C7-8654-3BAD-C1BC-3EFA91722F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9ABF4F-9751-B90A-1F63-D57C3524CC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31E174-3BDF-746A-B631-9E58CE05BCFA}"/>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6" name="Footer Placeholder 5">
            <a:extLst>
              <a:ext uri="{FF2B5EF4-FFF2-40B4-BE49-F238E27FC236}">
                <a16:creationId xmlns:a16="http://schemas.microsoft.com/office/drawing/2014/main" id="{521C83B0-CABE-3C01-91AA-0BA469665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BE68D5-91E4-2930-C6CE-962431106CE9}"/>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1398712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93B4-564B-0521-C931-0385B57D55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722C99-33A8-778D-3C6D-D4EA52EF2A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992C4-1A1B-95FA-980B-91DF9DC94A50}"/>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5" name="Footer Placeholder 4">
            <a:extLst>
              <a:ext uri="{FF2B5EF4-FFF2-40B4-BE49-F238E27FC236}">
                <a16:creationId xmlns:a16="http://schemas.microsoft.com/office/drawing/2014/main" id="{2BC33B0C-97A8-9B8F-EF4A-5F1CFE87C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7B27E-047F-A2EB-D0BC-B12CDB32CE83}"/>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1407918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ED8F83-8F38-4324-714F-DA4BDFA335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D436CE-1761-5742-27DF-AB3CC433D3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20E18A-CA3E-D5E1-4356-F94D97249069}"/>
              </a:ext>
            </a:extLst>
          </p:cNvPr>
          <p:cNvSpPr>
            <a:spLocks noGrp="1"/>
          </p:cNvSpPr>
          <p:nvPr>
            <p:ph type="dt" sz="half" idx="10"/>
          </p:nvPr>
        </p:nvSpPr>
        <p:spPr/>
        <p:txBody>
          <a:bodyPr/>
          <a:lstStyle/>
          <a:p>
            <a:fld id="{153BA791-0CD2-4E87-98EF-522116817158}" type="datetimeFigureOut">
              <a:rPr lang="en-US" smtClean="0"/>
              <a:t>9/1/2025</a:t>
            </a:fld>
            <a:endParaRPr lang="en-US"/>
          </a:p>
        </p:txBody>
      </p:sp>
      <p:sp>
        <p:nvSpPr>
          <p:cNvPr id="5" name="Footer Placeholder 4">
            <a:extLst>
              <a:ext uri="{FF2B5EF4-FFF2-40B4-BE49-F238E27FC236}">
                <a16:creationId xmlns:a16="http://schemas.microsoft.com/office/drawing/2014/main" id="{53A5C8CE-5E5A-3946-6D9E-91AFCFFD8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0E98F-235B-BB4B-5E82-21537D6B5BFD}"/>
              </a:ext>
            </a:extLst>
          </p:cNvPr>
          <p:cNvSpPr>
            <a:spLocks noGrp="1"/>
          </p:cNvSpPr>
          <p:nvPr>
            <p:ph type="sldNum" sz="quarter" idx="12"/>
          </p:nvPr>
        </p:nvSpPr>
        <p:spPr/>
        <p:txBody>
          <a:bodyPr/>
          <a:lstStyle/>
          <a:p>
            <a:fld id="{0CBD4A3A-B674-4E66-A56B-046DC03FBBD2}" type="slidenum">
              <a:rPr lang="en-US" smtClean="0"/>
              <a:t>‹#›</a:t>
            </a:fld>
            <a:endParaRPr lang="en-US"/>
          </a:p>
        </p:txBody>
      </p:sp>
    </p:spTree>
    <p:extLst>
      <p:ext uri="{BB962C8B-B14F-4D97-AF65-F5344CB8AC3E}">
        <p14:creationId xmlns:p14="http://schemas.microsoft.com/office/powerpoint/2010/main" val="2867836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B1CEC8-047A-3924-F5D9-5E959B6198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5F6A3B-B429-B5E8-F966-12A95DC3CB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B4ED0-8709-ABE9-284A-90E6D278EF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3BA791-0CD2-4E87-98EF-522116817158}" type="datetimeFigureOut">
              <a:rPr lang="en-US" smtClean="0"/>
              <a:t>9/1/2025</a:t>
            </a:fld>
            <a:endParaRPr lang="en-US"/>
          </a:p>
        </p:txBody>
      </p:sp>
      <p:sp>
        <p:nvSpPr>
          <p:cNvPr id="5" name="Footer Placeholder 4">
            <a:extLst>
              <a:ext uri="{FF2B5EF4-FFF2-40B4-BE49-F238E27FC236}">
                <a16:creationId xmlns:a16="http://schemas.microsoft.com/office/drawing/2014/main" id="{148258BD-BCF9-4B93-A1EF-73CBB1AD6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7109146-BBCD-C251-E9A2-D1DC8C5083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BD4A3A-B674-4E66-A56B-046DC03FBBD2}" type="slidenum">
              <a:rPr lang="en-US" smtClean="0"/>
              <a:t>‹#›</a:t>
            </a:fld>
            <a:endParaRPr lang="en-US"/>
          </a:p>
        </p:txBody>
      </p:sp>
    </p:spTree>
    <p:extLst>
      <p:ext uri="{BB962C8B-B14F-4D97-AF65-F5344CB8AC3E}">
        <p14:creationId xmlns:p14="http://schemas.microsoft.com/office/powerpoint/2010/main" val="1491384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13"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diagramQuickStyle" Target="../diagrams/quickStyle1.xml"/><Relationship Id="rId5" Type="http://schemas.openxmlformats.org/officeDocument/2006/relationships/image" Target="../media/image4.png"/><Relationship Id="rId10" Type="http://schemas.openxmlformats.org/officeDocument/2006/relationships/diagramLayout" Target="../diagrams/layout1.xml"/><Relationship Id="rId4" Type="http://schemas.openxmlformats.org/officeDocument/2006/relationships/image" Target="../media/image3.svg"/><Relationship Id="rId9"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diagramQuickStyle" Target="../diagrams/quickStyle2.xml"/><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diagramLayout" Target="../diagrams/layout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svg"/><Relationship Id="rId11" Type="http://schemas.openxmlformats.org/officeDocument/2006/relationships/diagramData" Target="../diagrams/data2.xml"/><Relationship Id="rId5" Type="http://schemas.openxmlformats.org/officeDocument/2006/relationships/image" Target="../media/image10.png"/><Relationship Id="rId15" Type="http://schemas.microsoft.com/office/2007/relationships/diagramDrawing" Target="../diagrams/drawing2.xml"/><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8.png"/><Relationship Id="rId7" Type="http://schemas.openxmlformats.org/officeDocument/2006/relationships/diagramQuickStyle" Target="../diagrams/quickStyle4.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9.png"/><Relationship Id="rId9" Type="http://schemas.microsoft.com/office/2007/relationships/diagramDrawing" Target="../diagrams/drawing4.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ragaboutit.com/graph-rag-on-azure-a-comprehensive-guide/" TargetMode="External"/><Relationship Id="rId18" Type="http://schemas.openxmlformats.org/officeDocument/2006/relationships/diagramColors" Target="../diagrams/colors7.xml"/><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hyperlink" Target="https://learn.microsoft.com/en-us/azure/search/retrieval-augmented-generation-overview#approaches-for-rag-with-azure-ai-search" TargetMode="External"/><Relationship Id="rId17" Type="http://schemas.openxmlformats.org/officeDocument/2006/relationships/diagramQuickStyle" Target="../diagrams/quickStyle7.xml"/><Relationship Id="rId2" Type="http://schemas.openxmlformats.org/officeDocument/2006/relationships/notesSlide" Target="../notesSlides/notesSlide6.xml"/><Relationship Id="rId16" Type="http://schemas.openxmlformats.org/officeDocument/2006/relationships/diagramLayout" Target="../diagrams/layout7.xml"/><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png"/><Relationship Id="rId15" Type="http://schemas.openxmlformats.org/officeDocument/2006/relationships/diagramData" Target="../diagrams/data7.xml"/><Relationship Id="rId10" Type="http://schemas.openxmlformats.org/officeDocument/2006/relationships/image" Target="../media/image28.png"/><Relationship Id="rId19" Type="http://schemas.microsoft.com/office/2007/relationships/diagramDrawing" Target="../diagrams/drawing7.xml"/><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hyperlink" Target="https://github.com/microsoft/graphrag/issues/434" TargetMode="Externa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diagramQuickStyle" Target="../diagrams/quickStyle10.xml"/><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diagramLayout" Target="../diagrams/layout10.xml"/><Relationship Id="rId2" Type="http://schemas.openxmlformats.org/officeDocument/2006/relationships/image" Target="../media/image31.png"/><Relationship Id="rId16" Type="http://schemas.openxmlformats.org/officeDocument/2006/relationships/diagramData" Target="../diagrams/data10.xml"/><Relationship Id="rId20" Type="http://schemas.microsoft.com/office/2007/relationships/diagramDrawing" Target="../diagrams/drawing10.xm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png"/><Relationship Id="rId19" Type="http://schemas.openxmlformats.org/officeDocument/2006/relationships/diagramColors" Target="../diagrams/colors10.xml"/><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8.svg"/><Relationship Id="rId11" Type="http://schemas.openxmlformats.org/officeDocument/2006/relationships/slide" Target="slide19.xml"/><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8.png"/><Relationship Id="rId7" Type="http://schemas.openxmlformats.org/officeDocument/2006/relationships/image" Target="../media/image56.svg"/><Relationship Id="rId12" Type="http://schemas.openxmlformats.org/officeDocument/2006/relationships/slide" Target="slide19.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hyperlink" Target="https://www.youtube.com/watch?v=67_aMPDk2zw" TargetMode="External"/><Relationship Id="rId5" Type="http://schemas.openxmlformats.org/officeDocument/2006/relationships/image" Target="../media/image54.svg"/><Relationship Id="rId10" Type="http://schemas.openxmlformats.org/officeDocument/2006/relationships/hyperlink" Target="https://www.youtube.com/watch?v=u47GtXwePms" TargetMode="External"/><Relationship Id="rId4" Type="http://schemas.openxmlformats.org/officeDocument/2006/relationships/image" Target="../media/image53.png"/><Relationship Id="rId9" Type="http://schemas.openxmlformats.org/officeDocument/2006/relationships/image" Target="../media/image58.svg"/></Relationships>
</file>

<file path=ppt/slides/_rels/slide17.xml.rels><?xml version="1.0" encoding="UTF-8" standalone="yes"?>
<Relationships xmlns="http://schemas.openxmlformats.org/package/2006/relationships"><Relationship Id="rId3" Type="http://schemas.openxmlformats.org/officeDocument/2006/relationships/hyperlink" Target="https://medium.com/enterprise-rag/an-introduction-to-rag-and-simple-complex-rag-9c3aa9bd017b" TargetMode="External"/><Relationship Id="rId2" Type="http://schemas.openxmlformats.org/officeDocument/2006/relationships/hyperlink" Target="https://gradientflow.com/techniques-challenges-and-future-of-augmented-language-models/" TargetMode="External"/><Relationship Id="rId1" Type="http://schemas.openxmlformats.org/officeDocument/2006/relationships/slideLayout" Target="../slideLayouts/slideLayout2.xml"/><Relationship Id="rId5" Type="http://schemas.openxmlformats.org/officeDocument/2006/relationships/slide" Target="slide19.xml"/><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slide" Target="slide19.xml"/></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slide" Target="slide19.xml"/><Relationship Id="rId5" Type="http://schemas.openxmlformats.org/officeDocument/2006/relationships/image" Target="../media/image63.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slide" Target="slide19.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slides/_rels/slide22.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1.png"/><Relationship Id="rId2" Type="http://schemas.openxmlformats.org/officeDocument/2006/relationships/image" Target="../media/image31.png"/><Relationship Id="rId16" Type="http://schemas.openxmlformats.org/officeDocument/2006/relationships/slide" Target="slide19.xm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05D670-F075-8DA1-E267-885157918D75}"/>
              </a:ext>
            </a:extLst>
          </p:cNvPr>
          <p:cNvSpPr/>
          <p:nvPr/>
        </p:nvSpPr>
        <p:spPr>
          <a:xfrm>
            <a:off x="0" y="0"/>
            <a:ext cx="12192000" cy="6858000"/>
          </a:xfrm>
          <a:prstGeom prst="rect">
            <a:avLst/>
          </a:prstGeom>
          <a:solidFill>
            <a:srgbClr val="CBEDF7"/>
          </a:solidFill>
          <a:ln>
            <a:solidFill>
              <a:srgbClr val="CBED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6A0AD98-D95E-3979-BD34-CC7ABF20BF89}"/>
              </a:ext>
            </a:extLst>
          </p:cNvPr>
          <p:cNvSpPr>
            <a:spLocks noGrp="1"/>
          </p:cNvSpPr>
          <p:nvPr>
            <p:ph type="ctrTitle"/>
          </p:nvPr>
        </p:nvSpPr>
        <p:spPr>
          <a:xfrm>
            <a:off x="843575" y="1843967"/>
            <a:ext cx="10504849" cy="1158649"/>
          </a:xfrm>
        </p:spPr>
        <p:txBody>
          <a:bodyPr>
            <a:normAutofit fontScale="90000"/>
          </a:bodyPr>
          <a:lstStyle/>
          <a:p>
            <a:r>
              <a:rPr lang="en-US" b="1" dirty="0"/>
              <a:t>UTILIZING MICROSOFT’S </a:t>
            </a:r>
            <a:r>
              <a:rPr lang="en-US" b="1" dirty="0" err="1"/>
              <a:t>GraphRAG</a:t>
            </a:r>
            <a:r>
              <a:rPr lang="en-US" b="1" dirty="0"/>
              <a:t> RAG TO RETRIEVE DOCUMENTS </a:t>
            </a:r>
          </a:p>
        </p:txBody>
      </p:sp>
      <p:sp>
        <p:nvSpPr>
          <p:cNvPr id="3" name="Title 1">
            <a:extLst>
              <a:ext uri="{FF2B5EF4-FFF2-40B4-BE49-F238E27FC236}">
                <a16:creationId xmlns:a16="http://schemas.microsoft.com/office/drawing/2014/main" id="{D2F6DD19-76C7-9C76-5036-6FFB46AE3579}"/>
              </a:ext>
            </a:extLst>
          </p:cNvPr>
          <p:cNvSpPr txBox="1">
            <a:spLocks/>
          </p:cNvSpPr>
          <p:nvPr/>
        </p:nvSpPr>
        <p:spPr>
          <a:xfrm>
            <a:off x="843575" y="3192334"/>
            <a:ext cx="10504849" cy="1158649"/>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Document retrieval has always been an issue in large companies. By applying AI, I’ve worked toward solving this problem. Let’s explore how we can push this solution further.</a:t>
            </a:r>
          </a:p>
        </p:txBody>
      </p:sp>
    </p:spTree>
    <p:extLst>
      <p:ext uri="{BB962C8B-B14F-4D97-AF65-F5344CB8AC3E}">
        <p14:creationId xmlns:p14="http://schemas.microsoft.com/office/powerpoint/2010/main" val="2275653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B4A1B48D-AF06-677A-1DF2-F88BE23208AD}"/>
              </a:ext>
            </a:extLst>
          </p:cNvPr>
          <p:cNvSpPr/>
          <p:nvPr/>
        </p:nvSpPr>
        <p:spPr>
          <a:xfrm>
            <a:off x="8066467" y="-17208"/>
            <a:ext cx="4125533" cy="6875207"/>
          </a:xfrm>
          <a:custGeom>
            <a:avLst/>
            <a:gdLst/>
            <a:ahLst/>
            <a:cxnLst/>
            <a:rect l="l" t="t" r="r" b="b"/>
            <a:pathLst>
              <a:path w="6188300" h="10287000">
                <a:moveTo>
                  <a:pt x="0" y="0"/>
                </a:moveTo>
                <a:lnTo>
                  <a:pt x="6188300" y="0"/>
                </a:lnTo>
                <a:lnTo>
                  <a:pt x="6188300" y="10287000"/>
                </a:lnTo>
                <a:lnTo>
                  <a:pt x="0" y="10287000"/>
                </a:lnTo>
                <a:lnTo>
                  <a:pt x="0" y="0"/>
                </a:lnTo>
                <a:close/>
              </a:path>
            </a:pathLst>
          </a:custGeom>
          <a:blipFill>
            <a:blip r:embed="rId3"/>
            <a:stretch>
              <a:fillRect r="-10822"/>
            </a:stretch>
          </a:blipFill>
        </p:spPr>
        <p:txBody>
          <a:bodyPr/>
          <a:lstStyle/>
          <a:p>
            <a:endParaRPr lang="en-US" sz="1200"/>
          </a:p>
        </p:txBody>
      </p:sp>
      <p:sp>
        <p:nvSpPr>
          <p:cNvPr id="2" name="Arrow: Pentagon 1">
            <a:extLst>
              <a:ext uri="{FF2B5EF4-FFF2-40B4-BE49-F238E27FC236}">
                <a16:creationId xmlns:a16="http://schemas.microsoft.com/office/drawing/2014/main" id="{DED8CDB9-34C4-922B-8E57-A363EBA005AC}"/>
              </a:ext>
            </a:extLst>
          </p:cNvPr>
          <p:cNvSpPr/>
          <p:nvPr/>
        </p:nvSpPr>
        <p:spPr>
          <a:xfrm>
            <a:off x="671402" y="884905"/>
            <a:ext cx="4495802" cy="484929"/>
          </a:xfrm>
          <a:prstGeom prst="homePlate">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Introduction</a:t>
            </a:r>
          </a:p>
        </p:txBody>
      </p:sp>
      <p:sp>
        <p:nvSpPr>
          <p:cNvPr id="3" name="Arrow: Pentagon 2">
            <a:extLst>
              <a:ext uri="{FF2B5EF4-FFF2-40B4-BE49-F238E27FC236}">
                <a16:creationId xmlns:a16="http://schemas.microsoft.com/office/drawing/2014/main" id="{66752898-9CE8-1981-F4A0-50530B4E09CC}"/>
              </a:ext>
            </a:extLst>
          </p:cNvPr>
          <p:cNvSpPr/>
          <p:nvPr/>
        </p:nvSpPr>
        <p:spPr>
          <a:xfrm>
            <a:off x="671402" y="1529763"/>
            <a:ext cx="4495802" cy="484929"/>
          </a:xfrm>
          <a:prstGeom prst="homePlate">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Technical Components</a:t>
            </a:r>
          </a:p>
        </p:txBody>
      </p:sp>
      <p:sp>
        <p:nvSpPr>
          <p:cNvPr id="4" name="Arrow: Pentagon 3">
            <a:extLst>
              <a:ext uri="{FF2B5EF4-FFF2-40B4-BE49-F238E27FC236}">
                <a16:creationId xmlns:a16="http://schemas.microsoft.com/office/drawing/2014/main" id="{338B88B5-9532-534C-45F4-16A49A2BCF63}"/>
              </a:ext>
            </a:extLst>
          </p:cNvPr>
          <p:cNvSpPr/>
          <p:nvPr/>
        </p:nvSpPr>
        <p:spPr>
          <a:xfrm>
            <a:off x="671401" y="2174621"/>
            <a:ext cx="4495803" cy="484929"/>
          </a:xfrm>
          <a:prstGeom prst="homePlate">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Vendor Analysis </a:t>
            </a:r>
          </a:p>
        </p:txBody>
      </p:sp>
      <p:sp>
        <p:nvSpPr>
          <p:cNvPr id="10" name="Arrow: Pentagon 9">
            <a:extLst>
              <a:ext uri="{FF2B5EF4-FFF2-40B4-BE49-F238E27FC236}">
                <a16:creationId xmlns:a16="http://schemas.microsoft.com/office/drawing/2014/main" id="{AAA6E3B3-3292-DEF6-24D2-052ECEDA4B90}"/>
              </a:ext>
            </a:extLst>
          </p:cNvPr>
          <p:cNvSpPr/>
          <p:nvPr/>
        </p:nvSpPr>
        <p:spPr>
          <a:xfrm>
            <a:off x="671402" y="2819479"/>
            <a:ext cx="4495802" cy="484929"/>
          </a:xfrm>
          <a:prstGeom prst="homePlate">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Change Management </a:t>
            </a:r>
          </a:p>
        </p:txBody>
      </p:sp>
      <p:sp>
        <p:nvSpPr>
          <p:cNvPr id="12" name="Rectangle 11">
            <a:extLst>
              <a:ext uri="{FF2B5EF4-FFF2-40B4-BE49-F238E27FC236}">
                <a16:creationId xmlns:a16="http://schemas.microsoft.com/office/drawing/2014/main" id="{1BD27342-5FA1-D3AC-27E8-34DD1CECDF14}"/>
              </a:ext>
            </a:extLst>
          </p:cNvPr>
          <p:cNvSpPr/>
          <p:nvPr/>
        </p:nvSpPr>
        <p:spPr>
          <a:xfrm>
            <a:off x="214203" y="969730"/>
            <a:ext cx="370114" cy="3202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70AD"/>
                </a:solidFill>
              </a:rPr>
              <a:t>1</a:t>
            </a:r>
          </a:p>
        </p:txBody>
      </p:sp>
      <p:sp>
        <p:nvSpPr>
          <p:cNvPr id="13" name="Rectangle 12">
            <a:extLst>
              <a:ext uri="{FF2B5EF4-FFF2-40B4-BE49-F238E27FC236}">
                <a16:creationId xmlns:a16="http://schemas.microsoft.com/office/drawing/2014/main" id="{6CF643BC-7420-B254-E8BD-688C9E03D8E1}"/>
              </a:ext>
            </a:extLst>
          </p:cNvPr>
          <p:cNvSpPr/>
          <p:nvPr/>
        </p:nvSpPr>
        <p:spPr>
          <a:xfrm>
            <a:off x="214203" y="1609894"/>
            <a:ext cx="370114" cy="3202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70AD"/>
                </a:solidFill>
              </a:rPr>
              <a:t>2</a:t>
            </a:r>
          </a:p>
        </p:txBody>
      </p:sp>
      <p:sp>
        <p:nvSpPr>
          <p:cNvPr id="14" name="Rectangle 13">
            <a:extLst>
              <a:ext uri="{FF2B5EF4-FFF2-40B4-BE49-F238E27FC236}">
                <a16:creationId xmlns:a16="http://schemas.microsoft.com/office/drawing/2014/main" id="{B4FDE757-A605-FE5A-5100-36C8172B1A5E}"/>
              </a:ext>
            </a:extLst>
          </p:cNvPr>
          <p:cNvSpPr/>
          <p:nvPr/>
        </p:nvSpPr>
        <p:spPr>
          <a:xfrm>
            <a:off x="214203" y="2250058"/>
            <a:ext cx="370114" cy="3202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70AD"/>
                </a:solidFill>
              </a:rPr>
              <a:t>3</a:t>
            </a:r>
          </a:p>
        </p:txBody>
      </p:sp>
      <p:sp>
        <p:nvSpPr>
          <p:cNvPr id="15" name="Rectangle 14">
            <a:extLst>
              <a:ext uri="{FF2B5EF4-FFF2-40B4-BE49-F238E27FC236}">
                <a16:creationId xmlns:a16="http://schemas.microsoft.com/office/drawing/2014/main" id="{4D467451-FFA0-C0D0-13CE-C035CED84888}"/>
              </a:ext>
            </a:extLst>
          </p:cNvPr>
          <p:cNvSpPr/>
          <p:nvPr/>
        </p:nvSpPr>
        <p:spPr>
          <a:xfrm>
            <a:off x="214203" y="2890222"/>
            <a:ext cx="370114" cy="3202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70AD"/>
                </a:solidFill>
              </a:rPr>
              <a:t>4</a:t>
            </a:r>
          </a:p>
        </p:txBody>
      </p:sp>
      <p:sp>
        <p:nvSpPr>
          <p:cNvPr id="16" name="Rectangle 15">
            <a:extLst>
              <a:ext uri="{FF2B5EF4-FFF2-40B4-BE49-F238E27FC236}">
                <a16:creationId xmlns:a16="http://schemas.microsoft.com/office/drawing/2014/main" id="{4415AA0B-FEB4-CD85-EA8B-FE7C4C563DDD}"/>
              </a:ext>
            </a:extLst>
          </p:cNvPr>
          <p:cNvSpPr/>
          <p:nvPr/>
        </p:nvSpPr>
        <p:spPr>
          <a:xfrm>
            <a:off x="214203" y="3530386"/>
            <a:ext cx="370114" cy="3202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70AD"/>
                </a:solidFill>
              </a:rPr>
              <a:t>5</a:t>
            </a:r>
          </a:p>
        </p:txBody>
      </p:sp>
      <p:sp>
        <p:nvSpPr>
          <p:cNvPr id="7" name="Arrow: Pentagon 6">
            <a:extLst>
              <a:ext uri="{FF2B5EF4-FFF2-40B4-BE49-F238E27FC236}">
                <a16:creationId xmlns:a16="http://schemas.microsoft.com/office/drawing/2014/main" id="{D2000D4E-9797-EFC3-CD75-2402A761DFC3}"/>
              </a:ext>
            </a:extLst>
          </p:cNvPr>
          <p:cNvSpPr/>
          <p:nvPr/>
        </p:nvSpPr>
        <p:spPr>
          <a:xfrm>
            <a:off x="671402" y="3464337"/>
            <a:ext cx="4495802" cy="484929"/>
          </a:xfrm>
          <a:prstGeom prst="homePlate">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Timeline</a:t>
            </a:r>
          </a:p>
        </p:txBody>
      </p:sp>
      <p:sp>
        <p:nvSpPr>
          <p:cNvPr id="8" name="Rectangle 7">
            <a:extLst>
              <a:ext uri="{FF2B5EF4-FFF2-40B4-BE49-F238E27FC236}">
                <a16:creationId xmlns:a16="http://schemas.microsoft.com/office/drawing/2014/main" id="{A75DB09B-4AE8-0FE8-C069-B4893169EB27}"/>
              </a:ext>
            </a:extLst>
          </p:cNvPr>
          <p:cNvSpPr/>
          <p:nvPr/>
        </p:nvSpPr>
        <p:spPr>
          <a:xfrm>
            <a:off x="214203" y="4170550"/>
            <a:ext cx="370114" cy="3202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70AD"/>
                </a:solidFill>
              </a:rPr>
              <a:t>6</a:t>
            </a:r>
          </a:p>
        </p:txBody>
      </p:sp>
      <p:sp>
        <p:nvSpPr>
          <p:cNvPr id="9" name="Arrow: Pentagon 8">
            <a:extLst>
              <a:ext uri="{FF2B5EF4-FFF2-40B4-BE49-F238E27FC236}">
                <a16:creationId xmlns:a16="http://schemas.microsoft.com/office/drawing/2014/main" id="{1B155D44-DAF8-4E3F-D8E1-283C5375C2ED}"/>
              </a:ext>
            </a:extLst>
          </p:cNvPr>
          <p:cNvSpPr/>
          <p:nvPr/>
        </p:nvSpPr>
        <p:spPr>
          <a:xfrm>
            <a:off x="671402" y="4109195"/>
            <a:ext cx="4495802" cy="484929"/>
          </a:xfrm>
          <a:prstGeom prst="homePlate">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Financials </a:t>
            </a:r>
          </a:p>
        </p:txBody>
      </p:sp>
      <p:sp>
        <p:nvSpPr>
          <p:cNvPr id="17" name="Rectangle 16">
            <a:extLst>
              <a:ext uri="{FF2B5EF4-FFF2-40B4-BE49-F238E27FC236}">
                <a16:creationId xmlns:a16="http://schemas.microsoft.com/office/drawing/2014/main" id="{B4CC4522-9B36-D66D-0D7E-35899D76C71D}"/>
              </a:ext>
            </a:extLst>
          </p:cNvPr>
          <p:cNvSpPr/>
          <p:nvPr/>
        </p:nvSpPr>
        <p:spPr>
          <a:xfrm>
            <a:off x="214203" y="4810714"/>
            <a:ext cx="370114" cy="3202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70AD"/>
                </a:solidFill>
              </a:rPr>
              <a:t>7</a:t>
            </a:r>
          </a:p>
        </p:txBody>
      </p:sp>
      <p:sp>
        <p:nvSpPr>
          <p:cNvPr id="19" name="Arrow: Pentagon 18">
            <a:extLst>
              <a:ext uri="{FF2B5EF4-FFF2-40B4-BE49-F238E27FC236}">
                <a16:creationId xmlns:a16="http://schemas.microsoft.com/office/drawing/2014/main" id="{0F8CDC2A-4EC1-741F-2158-092F9D1E01EE}"/>
              </a:ext>
            </a:extLst>
          </p:cNvPr>
          <p:cNvSpPr/>
          <p:nvPr/>
        </p:nvSpPr>
        <p:spPr>
          <a:xfrm>
            <a:off x="671402" y="4754053"/>
            <a:ext cx="4495802" cy="484929"/>
          </a:xfrm>
          <a:prstGeom prst="homePlate">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Risk Mitigation  </a:t>
            </a:r>
          </a:p>
        </p:txBody>
      </p:sp>
      <p:sp>
        <p:nvSpPr>
          <p:cNvPr id="20" name="Rectangle 19">
            <a:extLst>
              <a:ext uri="{FF2B5EF4-FFF2-40B4-BE49-F238E27FC236}">
                <a16:creationId xmlns:a16="http://schemas.microsoft.com/office/drawing/2014/main" id="{5F82F97B-037E-6524-E9C0-D4247DFFBFB5}"/>
              </a:ext>
            </a:extLst>
          </p:cNvPr>
          <p:cNvSpPr/>
          <p:nvPr/>
        </p:nvSpPr>
        <p:spPr>
          <a:xfrm>
            <a:off x="214203" y="5450876"/>
            <a:ext cx="370114" cy="381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70AD"/>
                </a:solidFill>
              </a:rPr>
              <a:t>8</a:t>
            </a:r>
          </a:p>
        </p:txBody>
      </p:sp>
      <p:sp>
        <p:nvSpPr>
          <p:cNvPr id="21" name="TextBox 20">
            <a:extLst>
              <a:ext uri="{FF2B5EF4-FFF2-40B4-BE49-F238E27FC236}">
                <a16:creationId xmlns:a16="http://schemas.microsoft.com/office/drawing/2014/main" id="{E16F27EA-E4FD-99D4-FE21-70D2EEE4F6E1}"/>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Agenda</a:t>
            </a:r>
          </a:p>
        </p:txBody>
      </p:sp>
      <p:sp>
        <p:nvSpPr>
          <p:cNvPr id="22" name="Arrow: Pentagon 21">
            <a:extLst>
              <a:ext uri="{FF2B5EF4-FFF2-40B4-BE49-F238E27FC236}">
                <a16:creationId xmlns:a16="http://schemas.microsoft.com/office/drawing/2014/main" id="{62CA97A6-7AA5-C271-B51A-D5B54B789A92}"/>
              </a:ext>
            </a:extLst>
          </p:cNvPr>
          <p:cNvSpPr/>
          <p:nvPr/>
        </p:nvSpPr>
        <p:spPr>
          <a:xfrm>
            <a:off x="671401" y="5398912"/>
            <a:ext cx="4495802" cy="484929"/>
          </a:xfrm>
          <a:prstGeom prst="homePlate">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Conclusion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a:off x="239481" y="3087193"/>
            <a:ext cx="3447086" cy="2083518"/>
            <a:chOff x="0" y="-38100"/>
            <a:chExt cx="1335319" cy="1510361"/>
          </a:xfrm>
          <a:effectLst>
            <a:outerShdw blurRad="50800" dist="38100" algn="l" rotWithShape="0">
              <a:prstClr val="black">
                <a:alpha val="40000"/>
              </a:prstClr>
            </a:outerShdw>
          </a:effectLst>
        </p:grpSpPr>
        <p:sp>
          <p:nvSpPr>
            <p:cNvPr id="9" name="Freeform 9"/>
            <p:cNvSpPr/>
            <p:nvPr/>
          </p:nvSpPr>
          <p:spPr>
            <a:xfrm>
              <a:off x="0" y="0"/>
              <a:ext cx="1335319" cy="1472261"/>
            </a:xfrm>
            <a:custGeom>
              <a:avLst/>
              <a:gdLst/>
              <a:ahLst/>
              <a:cxnLst/>
              <a:rect l="l" t="t" r="r" b="b"/>
              <a:pathLst>
                <a:path w="1335319" h="1335744">
                  <a:moveTo>
                    <a:pt x="0" y="0"/>
                  </a:moveTo>
                  <a:lnTo>
                    <a:pt x="1335319" y="0"/>
                  </a:lnTo>
                  <a:lnTo>
                    <a:pt x="1335319" y="1335744"/>
                  </a:lnTo>
                  <a:lnTo>
                    <a:pt x="0" y="1335744"/>
                  </a:lnTo>
                  <a:close/>
                </a:path>
              </a:pathLst>
            </a:custGeom>
            <a:solidFill>
              <a:srgbClr val="E4E4E4"/>
            </a:solidFill>
            <a:ln w="9525" cap="sq">
              <a:noFill/>
              <a:prstDash val="solid"/>
              <a:miter/>
            </a:ln>
          </p:spPr>
          <p:txBody>
            <a:bodyPr/>
            <a:lstStyle/>
            <a:p>
              <a:r>
                <a:rPr lang="en-US" sz="2000" dirty="0">
                  <a:latin typeface="+mj-lt"/>
                </a:rPr>
                <a:t>Large companies (&gt;500 employees) are exploring new ways to enhance document management, requirements gathering, platform analysis, and sales automations </a:t>
              </a:r>
            </a:p>
          </p:txBody>
        </p:sp>
        <p:sp>
          <p:nvSpPr>
            <p:cNvPr id="10" name="TextBox 10"/>
            <p:cNvSpPr txBox="1"/>
            <p:nvPr/>
          </p:nvSpPr>
          <p:spPr>
            <a:xfrm>
              <a:off x="0" y="-38100"/>
              <a:ext cx="1335319" cy="1373844"/>
            </a:xfrm>
            <a:prstGeom prst="rect">
              <a:avLst/>
            </a:prstGeom>
          </p:spPr>
          <p:txBody>
            <a:bodyPr lIns="33867" tIns="33867" rIns="33867" bIns="33867" rtlCol="0" anchor="ctr"/>
            <a:lstStyle/>
            <a:p>
              <a:pPr algn="ctr">
                <a:lnSpc>
                  <a:spcPts val="1400"/>
                </a:lnSpc>
              </a:pPr>
              <a:endParaRPr sz="1200"/>
            </a:p>
          </p:txBody>
        </p:sp>
      </p:grpSp>
      <p:grpSp>
        <p:nvGrpSpPr>
          <p:cNvPr id="15" name="Group 14">
            <a:extLst>
              <a:ext uri="{FF2B5EF4-FFF2-40B4-BE49-F238E27FC236}">
                <a16:creationId xmlns:a16="http://schemas.microsoft.com/office/drawing/2014/main" id="{1DD4A556-AF4F-F738-2362-773F843B53A0}"/>
              </a:ext>
            </a:extLst>
          </p:cNvPr>
          <p:cNvGrpSpPr/>
          <p:nvPr/>
        </p:nvGrpSpPr>
        <p:grpSpPr>
          <a:xfrm>
            <a:off x="1411720" y="1833449"/>
            <a:ext cx="1094808" cy="1094675"/>
            <a:chOff x="1299349" y="1804195"/>
            <a:chExt cx="1094808" cy="1094675"/>
          </a:xfrm>
          <a:effectLst>
            <a:outerShdw blurRad="50800" dist="38100" dir="2700000" algn="tl" rotWithShape="0">
              <a:prstClr val="black">
                <a:alpha val="40000"/>
              </a:prstClr>
            </a:outerShdw>
          </a:effectLst>
        </p:grpSpPr>
        <p:sp>
          <p:nvSpPr>
            <p:cNvPr id="7" name="Freeform 34">
              <a:extLst>
                <a:ext uri="{FF2B5EF4-FFF2-40B4-BE49-F238E27FC236}">
                  <a16:creationId xmlns:a16="http://schemas.microsoft.com/office/drawing/2014/main" id="{F9B5710A-11BA-3000-15BF-FC7ECB85733D}"/>
                </a:ext>
              </a:extLst>
            </p:cNvPr>
            <p:cNvSpPr/>
            <p:nvPr/>
          </p:nvSpPr>
          <p:spPr>
            <a:xfrm>
              <a:off x="1299349" y="1804195"/>
              <a:ext cx="1094808" cy="1094675"/>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0AD"/>
            </a:solidFill>
          </p:spPr>
          <p:txBody>
            <a:bodyPr/>
            <a:lstStyle/>
            <a:p>
              <a:endParaRPr lang="en-US" sz="1200"/>
            </a:p>
          </p:txBody>
        </p:sp>
        <p:sp>
          <p:nvSpPr>
            <p:cNvPr id="31" name="Freeform 31"/>
            <p:cNvSpPr/>
            <p:nvPr/>
          </p:nvSpPr>
          <p:spPr>
            <a:xfrm>
              <a:off x="1558981" y="1978354"/>
              <a:ext cx="575545" cy="695886"/>
            </a:xfrm>
            <a:custGeom>
              <a:avLst/>
              <a:gdLst/>
              <a:ahLst/>
              <a:cxnLst/>
              <a:rect l="l" t="t" r="r" b="b"/>
              <a:pathLst>
                <a:path w="641486" h="805519">
                  <a:moveTo>
                    <a:pt x="0" y="0"/>
                  </a:moveTo>
                  <a:lnTo>
                    <a:pt x="641486" y="0"/>
                  </a:lnTo>
                  <a:lnTo>
                    <a:pt x="641486" y="805519"/>
                  </a:lnTo>
                  <a:lnTo>
                    <a:pt x="0" y="8055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a:noFill/>
            </a:ln>
          </p:spPr>
          <p:txBody>
            <a:bodyPr/>
            <a:lstStyle/>
            <a:p>
              <a:endParaRPr lang="en-US" sz="1200"/>
            </a:p>
          </p:txBody>
        </p:sp>
      </p:grpSp>
      <p:grpSp>
        <p:nvGrpSpPr>
          <p:cNvPr id="32" name="Group 32"/>
          <p:cNvGrpSpPr/>
          <p:nvPr/>
        </p:nvGrpSpPr>
        <p:grpSpPr>
          <a:xfrm>
            <a:off x="5535614" y="1819119"/>
            <a:ext cx="1094808" cy="1094675"/>
            <a:chOff x="-15535" y="-62756"/>
            <a:chExt cx="1599580" cy="1599580"/>
          </a:xfrm>
          <a:effectLst>
            <a:outerShdw blurRad="50800" dist="38100" algn="l" rotWithShape="0">
              <a:prstClr val="black">
                <a:alpha val="40000"/>
              </a:prstClr>
            </a:outerShdw>
          </a:effectLst>
        </p:grpSpPr>
        <p:grpSp>
          <p:nvGrpSpPr>
            <p:cNvPr id="33" name="Group 33"/>
            <p:cNvGrpSpPr/>
            <p:nvPr/>
          </p:nvGrpSpPr>
          <p:grpSpPr>
            <a:xfrm>
              <a:off x="-15535" y="-62756"/>
              <a:ext cx="1599580" cy="1599580"/>
              <a:chOff x="-7894" y="-31888"/>
              <a:chExt cx="812800" cy="812800"/>
            </a:xfrm>
          </p:grpSpPr>
          <p:sp>
            <p:nvSpPr>
              <p:cNvPr id="34" name="Freeform 34"/>
              <p:cNvSpPr/>
              <p:nvPr/>
            </p:nvSpPr>
            <p:spPr>
              <a:xfrm>
                <a:off x="-7894" y="-31888"/>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0AD"/>
              </a:solidFill>
            </p:spPr>
            <p:txBody>
              <a:bodyPr/>
              <a:lstStyle/>
              <a:p>
                <a:endParaRPr lang="en-US" sz="1200"/>
              </a:p>
            </p:txBody>
          </p:sp>
          <p:sp>
            <p:nvSpPr>
              <p:cNvPr id="35" name="TextBox 35"/>
              <p:cNvSpPr txBox="1"/>
              <p:nvPr/>
            </p:nvSpPr>
            <p:spPr>
              <a:xfrm>
                <a:off x="76200" y="38100"/>
                <a:ext cx="660400" cy="698500"/>
              </a:xfrm>
              <a:prstGeom prst="rect">
                <a:avLst/>
              </a:prstGeom>
            </p:spPr>
            <p:txBody>
              <a:bodyPr lIns="33867" tIns="33867" rIns="33867" bIns="33867" rtlCol="0" anchor="ctr"/>
              <a:lstStyle/>
              <a:p>
                <a:pPr algn="ctr">
                  <a:lnSpc>
                    <a:spcPts val="1400"/>
                  </a:lnSpc>
                </a:pPr>
                <a:endParaRPr sz="1200"/>
              </a:p>
            </p:txBody>
          </p:sp>
        </p:grpSp>
        <p:sp>
          <p:nvSpPr>
            <p:cNvPr id="36" name="Freeform 36"/>
            <p:cNvSpPr/>
            <p:nvPr/>
          </p:nvSpPr>
          <p:spPr>
            <a:xfrm>
              <a:off x="408130" y="460826"/>
              <a:ext cx="783321" cy="677929"/>
            </a:xfrm>
            <a:custGeom>
              <a:avLst/>
              <a:gdLst/>
              <a:ahLst/>
              <a:cxnLst/>
              <a:rect l="l" t="t" r="r" b="b"/>
              <a:pathLst>
                <a:path w="783321" h="677929">
                  <a:moveTo>
                    <a:pt x="0" y="0"/>
                  </a:moveTo>
                  <a:lnTo>
                    <a:pt x="783321" y="0"/>
                  </a:lnTo>
                  <a:lnTo>
                    <a:pt x="783321" y="677929"/>
                  </a:lnTo>
                  <a:lnTo>
                    <a:pt x="0" y="6779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200"/>
            </a:p>
          </p:txBody>
        </p:sp>
      </p:grpSp>
      <p:grpSp>
        <p:nvGrpSpPr>
          <p:cNvPr id="5" name="Group 4">
            <a:extLst>
              <a:ext uri="{FF2B5EF4-FFF2-40B4-BE49-F238E27FC236}">
                <a16:creationId xmlns:a16="http://schemas.microsoft.com/office/drawing/2014/main" id="{884C02B7-65F9-4A14-53DF-BF170B1D7ED1}"/>
              </a:ext>
            </a:extLst>
          </p:cNvPr>
          <p:cNvGrpSpPr/>
          <p:nvPr/>
        </p:nvGrpSpPr>
        <p:grpSpPr>
          <a:xfrm>
            <a:off x="9629936" y="1825713"/>
            <a:ext cx="1150344" cy="1109657"/>
            <a:chOff x="9547982" y="1825714"/>
            <a:chExt cx="1150344" cy="1109657"/>
          </a:xfrm>
          <a:effectLst>
            <a:outerShdw blurRad="50800" dist="38100" dir="2700000" algn="tl" rotWithShape="0">
              <a:prstClr val="black">
                <a:alpha val="40000"/>
              </a:prstClr>
            </a:outerShdw>
          </a:effectLst>
        </p:grpSpPr>
        <p:grpSp>
          <p:nvGrpSpPr>
            <p:cNvPr id="38" name="Group 38"/>
            <p:cNvGrpSpPr/>
            <p:nvPr/>
          </p:nvGrpSpPr>
          <p:grpSpPr>
            <a:xfrm>
              <a:off x="9547982" y="1825714"/>
              <a:ext cx="1150344" cy="1109657"/>
              <a:chOff x="69791" y="-24281"/>
              <a:chExt cx="812800" cy="812800"/>
            </a:xfrm>
          </p:grpSpPr>
          <p:sp>
            <p:nvSpPr>
              <p:cNvPr id="39" name="Freeform 39"/>
              <p:cNvSpPr/>
              <p:nvPr/>
            </p:nvSpPr>
            <p:spPr>
              <a:xfrm>
                <a:off x="69791" y="-24281"/>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0AD"/>
              </a:solidFill>
            </p:spPr>
            <p:txBody>
              <a:bodyPr/>
              <a:lstStyle/>
              <a:p>
                <a:endParaRPr lang="en-US" sz="1200"/>
              </a:p>
            </p:txBody>
          </p:sp>
          <p:sp>
            <p:nvSpPr>
              <p:cNvPr id="40" name="TextBox 40"/>
              <p:cNvSpPr txBox="1"/>
              <p:nvPr/>
            </p:nvSpPr>
            <p:spPr>
              <a:xfrm>
                <a:off x="76200" y="38100"/>
                <a:ext cx="660400" cy="698500"/>
              </a:xfrm>
              <a:prstGeom prst="rect">
                <a:avLst/>
              </a:prstGeom>
            </p:spPr>
            <p:txBody>
              <a:bodyPr lIns="33867" tIns="33867" rIns="33867" bIns="33867" rtlCol="0" anchor="ctr"/>
              <a:lstStyle/>
              <a:p>
                <a:pPr algn="ctr">
                  <a:lnSpc>
                    <a:spcPts val="1400"/>
                  </a:lnSpc>
                </a:pPr>
                <a:endParaRPr sz="1200"/>
              </a:p>
            </p:txBody>
          </p:sp>
        </p:grpSp>
        <p:sp>
          <p:nvSpPr>
            <p:cNvPr id="41" name="Freeform 41"/>
            <p:cNvSpPr/>
            <p:nvPr/>
          </p:nvSpPr>
          <p:spPr>
            <a:xfrm>
              <a:off x="9835353" y="2191727"/>
              <a:ext cx="621898" cy="443927"/>
            </a:xfrm>
            <a:custGeom>
              <a:avLst/>
              <a:gdLst/>
              <a:ahLst/>
              <a:cxnLst/>
              <a:rect l="l" t="t" r="r" b="b"/>
              <a:pathLst>
                <a:path w="864764" h="639925">
                  <a:moveTo>
                    <a:pt x="0" y="0"/>
                  </a:moveTo>
                  <a:lnTo>
                    <a:pt x="864764" y="0"/>
                  </a:lnTo>
                  <a:lnTo>
                    <a:pt x="864764" y="639926"/>
                  </a:lnTo>
                  <a:lnTo>
                    <a:pt x="0" y="63992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200"/>
            </a:p>
          </p:txBody>
        </p:sp>
      </p:grpSp>
      <p:sp>
        <p:nvSpPr>
          <p:cNvPr id="50" name="TextBox 3">
            <a:extLst>
              <a:ext uri="{FF2B5EF4-FFF2-40B4-BE49-F238E27FC236}">
                <a16:creationId xmlns:a16="http://schemas.microsoft.com/office/drawing/2014/main" id="{CEC04B28-6C30-0C73-9AD2-C5F49282698B}"/>
              </a:ext>
            </a:extLst>
          </p:cNvPr>
          <p:cNvSpPr txBox="1"/>
          <p:nvPr/>
        </p:nvSpPr>
        <p:spPr>
          <a:xfrm>
            <a:off x="235909" y="-1612"/>
            <a:ext cx="12192000" cy="1046440"/>
          </a:xfrm>
          <a:prstGeom prst="rect">
            <a:avLst/>
          </a:prstGeom>
          <a:noFill/>
        </p:spPr>
        <p:txBody>
          <a:bodyPr wrap="square" lIns="0" tIns="0" rIns="0" bIns="0" rtlCol="0" anchor="t">
            <a:spAutoFit/>
          </a:bodyPr>
          <a:lstStyle/>
          <a:p>
            <a:r>
              <a:rPr lang="en-US" sz="3400" b="1" dirty="0">
                <a:solidFill>
                  <a:srgbClr val="0070AD"/>
                </a:solidFill>
                <a:latin typeface="Aptos Display" panose="020B0004020202020204" pitchFamily="34" charset="0"/>
              </a:rPr>
              <a:t>Companies want to enhance document management and automate sales and platform analysis</a:t>
            </a:r>
          </a:p>
        </p:txBody>
      </p:sp>
      <p:grpSp>
        <p:nvGrpSpPr>
          <p:cNvPr id="6" name="Group 8">
            <a:extLst>
              <a:ext uri="{FF2B5EF4-FFF2-40B4-BE49-F238E27FC236}">
                <a16:creationId xmlns:a16="http://schemas.microsoft.com/office/drawing/2014/main" id="{C7CC4AF2-838B-1678-92A5-0F181CF22B03}"/>
              </a:ext>
            </a:extLst>
          </p:cNvPr>
          <p:cNvGrpSpPr/>
          <p:nvPr/>
        </p:nvGrpSpPr>
        <p:grpSpPr>
          <a:xfrm>
            <a:off x="4393005" y="3087193"/>
            <a:ext cx="3380026" cy="2083519"/>
            <a:chOff x="0" y="-38100"/>
            <a:chExt cx="1484624" cy="1510362"/>
          </a:xfrm>
          <a:effectLst>
            <a:outerShdw blurRad="50800" dist="38100" algn="l" rotWithShape="0">
              <a:prstClr val="black">
                <a:alpha val="40000"/>
              </a:prstClr>
            </a:outerShdw>
          </a:effectLst>
        </p:grpSpPr>
        <p:sp>
          <p:nvSpPr>
            <p:cNvPr id="11" name="Freeform 9">
              <a:extLst>
                <a:ext uri="{FF2B5EF4-FFF2-40B4-BE49-F238E27FC236}">
                  <a16:creationId xmlns:a16="http://schemas.microsoft.com/office/drawing/2014/main" id="{DDEE1BEF-81F4-7CE9-88DC-8C0B0BA5C116}"/>
                </a:ext>
              </a:extLst>
            </p:cNvPr>
            <p:cNvSpPr/>
            <p:nvPr/>
          </p:nvSpPr>
          <p:spPr>
            <a:xfrm>
              <a:off x="0" y="0"/>
              <a:ext cx="1484624" cy="1472262"/>
            </a:xfrm>
            <a:custGeom>
              <a:avLst/>
              <a:gdLst/>
              <a:ahLst/>
              <a:cxnLst/>
              <a:rect l="l" t="t" r="r" b="b"/>
              <a:pathLst>
                <a:path w="1335319" h="1335744">
                  <a:moveTo>
                    <a:pt x="0" y="0"/>
                  </a:moveTo>
                  <a:lnTo>
                    <a:pt x="1335319" y="0"/>
                  </a:lnTo>
                  <a:lnTo>
                    <a:pt x="1335319" y="1335744"/>
                  </a:lnTo>
                  <a:lnTo>
                    <a:pt x="0" y="1335744"/>
                  </a:lnTo>
                  <a:close/>
                </a:path>
              </a:pathLst>
            </a:custGeom>
            <a:solidFill>
              <a:srgbClr val="E4E4E4"/>
            </a:solidFill>
            <a:ln w="9525" cap="sq">
              <a:noFill/>
              <a:prstDash val="solid"/>
              <a:miter/>
            </a:ln>
          </p:spPr>
          <p:txBody>
            <a:bodyPr/>
            <a:lstStyle/>
            <a:p>
              <a:r>
                <a:rPr lang="en-US" sz="2050">
                  <a:latin typeface="+mj-lt"/>
                </a:rPr>
                <a:t>The goal is to utilize RAG architecture to build an LLM that leverages previous work outputs to achieve this</a:t>
              </a:r>
            </a:p>
          </p:txBody>
        </p:sp>
        <p:sp>
          <p:nvSpPr>
            <p:cNvPr id="12" name="TextBox 10">
              <a:extLst>
                <a:ext uri="{FF2B5EF4-FFF2-40B4-BE49-F238E27FC236}">
                  <a16:creationId xmlns:a16="http://schemas.microsoft.com/office/drawing/2014/main" id="{506D513D-4164-4DD1-A9AD-4C0B7B12A6C9}"/>
                </a:ext>
              </a:extLst>
            </p:cNvPr>
            <p:cNvSpPr txBox="1"/>
            <p:nvPr/>
          </p:nvSpPr>
          <p:spPr>
            <a:xfrm>
              <a:off x="0" y="-38100"/>
              <a:ext cx="1335319" cy="1373844"/>
            </a:xfrm>
            <a:prstGeom prst="rect">
              <a:avLst/>
            </a:prstGeom>
          </p:spPr>
          <p:txBody>
            <a:bodyPr lIns="33867" tIns="33867" rIns="33867" bIns="33867" rtlCol="0" anchor="ctr"/>
            <a:lstStyle/>
            <a:p>
              <a:pPr algn="ctr">
                <a:lnSpc>
                  <a:spcPts val="1400"/>
                </a:lnSpc>
              </a:pPr>
              <a:endParaRPr sz="1200"/>
            </a:p>
          </p:txBody>
        </p:sp>
      </p:grpSp>
      <p:sp>
        <p:nvSpPr>
          <p:cNvPr id="13" name="Freeform 9">
            <a:extLst>
              <a:ext uri="{FF2B5EF4-FFF2-40B4-BE49-F238E27FC236}">
                <a16:creationId xmlns:a16="http://schemas.microsoft.com/office/drawing/2014/main" id="{A5E297C7-DC08-ACAB-1104-C074625B8866}"/>
              </a:ext>
            </a:extLst>
          </p:cNvPr>
          <p:cNvSpPr/>
          <p:nvPr/>
        </p:nvSpPr>
        <p:spPr>
          <a:xfrm>
            <a:off x="8468583" y="3127593"/>
            <a:ext cx="3473050" cy="2043121"/>
          </a:xfrm>
          <a:custGeom>
            <a:avLst/>
            <a:gdLst/>
            <a:ahLst/>
            <a:cxnLst/>
            <a:rect l="l" t="t" r="r" b="b"/>
            <a:pathLst>
              <a:path w="1335319" h="1335744">
                <a:moveTo>
                  <a:pt x="0" y="0"/>
                </a:moveTo>
                <a:lnTo>
                  <a:pt x="1335319" y="0"/>
                </a:lnTo>
                <a:lnTo>
                  <a:pt x="1335319" y="1335744"/>
                </a:lnTo>
                <a:lnTo>
                  <a:pt x="0" y="1335744"/>
                </a:lnTo>
                <a:close/>
              </a:path>
            </a:pathLst>
          </a:custGeom>
          <a:solidFill>
            <a:srgbClr val="E4E4E4"/>
          </a:solidFill>
          <a:ln w="9525" cap="sq">
            <a:noFill/>
            <a:prstDash val="solid"/>
            <a:miter/>
          </a:ln>
          <a:effectLst>
            <a:outerShdw blurRad="50800" dist="38100" algn="l" rotWithShape="0">
              <a:prstClr val="black">
                <a:alpha val="40000"/>
              </a:prstClr>
            </a:outerShdw>
          </a:effectLst>
        </p:spPr>
        <p:txBody>
          <a:bodyPr/>
          <a:lstStyle/>
          <a:p>
            <a:r>
              <a:rPr lang="en-US" sz="2000" dirty="0">
                <a:latin typeface="+mj-lt"/>
              </a:rPr>
              <a:t>What strategic steps should the companies take to acquire </a:t>
            </a:r>
            <a:r>
              <a:rPr lang="en-US" sz="2000" b="1" dirty="0">
                <a:latin typeface="+mj-lt"/>
              </a:rPr>
              <a:t>talent</a:t>
            </a:r>
            <a:r>
              <a:rPr lang="en-US" sz="2000" dirty="0">
                <a:latin typeface="+mj-lt"/>
              </a:rPr>
              <a:t>, optimize </a:t>
            </a:r>
            <a:r>
              <a:rPr lang="en-US" sz="2000" b="1" dirty="0">
                <a:latin typeface="+mj-lt"/>
              </a:rPr>
              <a:t>processes</a:t>
            </a:r>
            <a:r>
              <a:rPr lang="en-US" sz="2000" dirty="0">
                <a:latin typeface="+mj-lt"/>
              </a:rPr>
              <a:t>, and implement </a:t>
            </a:r>
            <a:r>
              <a:rPr lang="en-US" sz="2000" b="1" dirty="0">
                <a:latin typeface="+mj-lt"/>
              </a:rPr>
              <a:t>technology</a:t>
            </a:r>
            <a:r>
              <a:rPr lang="en-US" sz="2000" dirty="0">
                <a:latin typeface="+mj-lt"/>
              </a:rPr>
              <a:t> to successfully develop and operate this LLM?</a:t>
            </a:r>
          </a:p>
        </p:txBody>
      </p:sp>
      <p:sp>
        <p:nvSpPr>
          <p:cNvPr id="14" name="Arrow: Chevron 13">
            <a:extLst>
              <a:ext uri="{FF2B5EF4-FFF2-40B4-BE49-F238E27FC236}">
                <a16:creationId xmlns:a16="http://schemas.microsoft.com/office/drawing/2014/main" id="{3C7B48A3-E12C-1CFD-D0E5-5229ECEC6CB9}"/>
              </a:ext>
            </a:extLst>
          </p:cNvPr>
          <p:cNvSpPr/>
          <p:nvPr/>
        </p:nvSpPr>
        <p:spPr>
          <a:xfrm>
            <a:off x="3814168" y="3914720"/>
            <a:ext cx="477832" cy="468866"/>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row: Chevron 17">
            <a:extLst>
              <a:ext uri="{FF2B5EF4-FFF2-40B4-BE49-F238E27FC236}">
                <a16:creationId xmlns:a16="http://schemas.microsoft.com/office/drawing/2014/main" id="{D4A35E13-1BD5-B7A4-82D5-D69F46AB1848}"/>
              </a:ext>
            </a:extLst>
          </p:cNvPr>
          <p:cNvSpPr/>
          <p:nvPr/>
        </p:nvSpPr>
        <p:spPr>
          <a:xfrm>
            <a:off x="7900632" y="3914720"/>
            <a:ext cx="477832" cy="468866"/>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Oval 3">
            <a:extLst>
              <a:ext uri="{FF2B5EF4-FFF2-40B4-BE49-F238E27FC236}">
                <a16:creationId xmlns:a16="http://schemas.microsoft.com/office/drawing/2014/main" id="{5BE0E11B-DB19-3961-ED0B-FCB26C01D508}"/>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3</a:t>
            </a:fld>
            <a:endParaRPr lang="en-US" sz="1600">
              <a:latin typeface="72" panose="020B0503030000000003" pitchFamily="34" charset="0"/>
              <a:cs typeface="72" panose="020B0503030000000003" pitchFamily="34" charset="0"/>
            </a:endParaRPr>
          </a:p>
        </p:txBody>
      </p:sp>
      <p:graphicFrame>
        <p:nvGraphicFramePr>
          <p:cNvPr id="2" name="Diagram 1">
            <a:extLst>
              <a:ext uri="{FF2B5EF4-FFF2-40B4-BE49-F238E27FC236}">
                <a16:creationId xmlns:a16="http://schemas.microsoft.com/office/drawing/2014/main" id="{D15131AA-E106-2743-2D7C-5A0FC4CC6399}"/>
              </a:ext>
            </a:extLst>
          </p:cNvPr>
          <p:cNvGraphicFramePr/>
          <p:nvPr>
            <p:extLst>
              <p:ext uri="{D42A27DB-BD31-4B8C-83A1-F6EECF244321}">
                <p14:modId xmlns:p14="http://schemas.microsoft.com/office/powerpoint/2010/main" val="2982199991"/>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389462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Rounded Corners 43">
            <a:extLst>
              <a:ext uri="{FF2B5EF4-FFF2-40B4-BE49-F238E27FC236}">
                <a16:creationId xmlns:a16="http://schemas.microsoft.com/office/drawing/2014/main" id="{DACE9420-897E-863E-536D-B06D8DFD362F}"/>
              </a:ext>
            </a:extLst>
          </p:cNvPr>
          <p:cNvSpPr/>
          <p:nvPr/>
        </p:nvSpPr>
        <p:spPr>
          <a:xfrm>
            <a:off x="5876699" y="3276832"/>
            <a:ext cx="638350" cy="4673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6F6EE95-D1A7-82B1-CBFA-55A0FCA06B4C}"/>
              </a:ext>
            </a:extLst>
          </p:cNvPr>
          <p:cNvSpPr txBox="1"/>
          <p:nvPr/>
        </p:nvSpPr>
        <p:spPr>
          <a:xfrm>
            <a:off x="920883" y="4771071"/>
            <a:ext cx="4089862" cy="523220"/>
          </a:xfrm>
          <a:prstGeom prst="rect">
            <a:avLst/>
          </a:prstGeom>
          <a:noFill/>
        </p:spPr>
        <p:txBody>
          <a:bodyPr wrap="square" rtlCol="0">
            <a:spAutoFit/>
          </a:bodyPr>
          <a:lstStyle/>
          <a:p>
            <a:r>
              <a:rPr lang="en-US" sz="2800" b="1">
                <a:solidFill>
                  <a:srgbClr val="0D0D0D"/>
                </a:solidFill>
                <a:highlight>
                  <a:srgbClr val="FFFFFF"/>
                </a:highlight>
                <a:latin typeface="Aptos Display" panose="020B0004020202020204" pitchFamily="34" charset="0"/>
              </a:rPr>
              <a:t>LLM Model execution </a:t>
            </a:r>
            <a:endParaRPr lang="en-US" sz="2800"/>
          </a:p>
        </p:txBody>
      </p:sp>
      <p:sp>
        <p:nvSpPr>
          <p:cNvPr id="7" name="Oval 6">
            <a:extLst>
              <a:ext uri="{FF2B5EF4-FFF2-40B4-BE49-F238E27FC236}">
                <a16:creationId xmlns:a16="http://schemas.microsoft.com/office/drawing/2014/main" id="{4D992CB5-2136-5421-0FB2-1DC097143E76}"/>
              </a:ext>
            </a:extLst>
          </p:cNvPr>
          <p:cNvSpPr/>
          <p:nvPr/>
        </p:nvSpPr>
        <p:spPr>
          <a:xfrm>
            <a:off x="6000069" y="1529542"/>
            <a:ext cx="2772793" cy="2787779"/>
          </a:xfrm>
          <a:prstGeom prst="ellipse">
            <a:avLst/>
          </a:prstGeom>
          <a:solidFill>
            <a:srgbClr val="0070AD">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52000" rIns="0" rtlCol="0" anchor="ctr"/>
          <a:lstStyle/>
          <a:p>
            <a:pPr algn="ctr"/>
            <a:r>
              <a:rPr lang="en-US" sz="2400" b="1">
                <a:solidFill>
                  <a:schemeClr val="tx1"/>
                </a:solidFill>
                <a:latin typeface="Aptos Display" panose="020B0004020202020204" pitchFamily="34" charset="0"/>
              </a:rPr>
              <a:t>PROCESS</a:t>
            </a:r>
            <a:endParaRPr lang="en-US" sz="2400">
              <a:solidFill>
                <a:schemeClr val="tx1"/>
              </a:solidFill>
              <a:latin typeface="Aptos Display" panose="020B0004020202020204" pitchFamily="34" charset="0"/>
            </a:endParaRPr>
          </a:p>
        </p:txBody>
      </p:sp>
      <p:sp>
        <p:nvSpPr>
          <p:cNvPr id="8" name="Oval 7">
            <a:extLst>
              <a:ext uri="{FF2B5EF4-FFF2-40B4-BE49-F238E27FC236}">
                <a16:creationId xmlns:a16="http://schemas.microsoft.com/office/drawing/2014/main" id="{9AF200B4-20A2-9533-A44B-6436D66559BE}"/>
              </a:ext>
            </a:extLst>
          </p:cNvPr>
          <p:cNvSpPr/>
          <p:nvPr/>
        </p:nvSpPr>
        <p:spPr>
          <a:xfrm>
            <a:off x="3624349" y="1529542"/>
            <a:ext cx="2772793" cy="2787779"/>
          </a:xfrm>
          <a:prstGeom prst="ellipse">
            <a:avLst/>
          </a:prstGeom>
          <a:solidFill>
            <a:srgbClr val="12ABDB">
              <a:alpha val="3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360000" rtlCol="0" anchor="ctr"/>
          <a:lstStyle/>
          <a:p>
            <a:pPr algn="ctr"/>
            <a:r>
              <a:rPr lang="en-US" sz="2400" b="1">
                <a:solidFill>
                  <a:schemeClr val="tx1"/>
                </a:solidFill>
                <a:latin typeface="Aptos Display" panose="020B0004020202020204" pitchFamily="34" charset="0"/>
              </a:rPr>
              <a:t>      PEOPLE</a:t>
            </a:r>
          </a:p>
        </p:txBody>
      </p:sp>
      <p:sp>
        <p:nvSpPr>
          <p:cNvPr id="9" name="Oval 8">
            <a:extLst>
              <a:ext uri="{FF2B5EF4-FFF2-40B4-BE49-F238E27FC236}">
                <a16:creationId xmlns:a16="http://schemas.microsoft.com/office/drawing/2014/main" id="{A8668308-758C-E0CC-A99F-957A1EA62384}"/>
              </a:ext>
            </a:extLst>
          </p:cNvPr>
          <p:cNvSpPr/>
          <p:nvPr/>
        </p:nvSpPr>
        <p:spPr>
          <a:xfrm>
            <a:off x="4821743" y="3391149"/>
            <a:ext cx="2735748" cy="2787779"/>
          </a:xfrm>
          <a:prstGeom prst="ellipse">
            <a:avLst/>
          </a:prstGeom>
          <a:solidFill>
            <a:schemeClr val="tx2">
              <a:lumMod val="10000"/>
              <a:lumOff val="9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a:solidFill>
                <a:schemeClr val="tx1"/>
              </a:solidFill>
              <a:latin typeface="Aptos Display" panose="020B0004020202020204" pitchFamily="34" charset="0"/>
            </a:endParaRPr>
          </a:p>
          <a:p>
            <a:pPr algn="ctr"/>
            <a:r>
              <a:rPr lang="en-US" sz="2200" b="1">
                <a:solidFill>
                  <a:schemeClr val="tx1"/>
                </a:solidFill>
                <a:latin typeface="Aptos Display" panose="020B0004020202020204" pitchFamily="34" charset="0"/>
              </a:rPr>
              <a:t>TECHNOLOGY</a:t>
            </a:r>
          </a:p>
        </p:txBody>
      </p:sp>
      <p:cxnSp>
        <p:nvCxnSpPr>
          <p:cNvPr id="10" name="Straight Arrow Connector 9">
            <a:extLst>
              <a:ext uri="{FF2B5EF4-FFF2-40B4-BE49-F238E27FC236}">
                <a16:creationId xmlns:a16="http://schemas.microsoft.com/office/drawing/2014/main" id="{75500299-6F22-2561-3B38-8CBAA9BD0653}"/>
              </a:ext>
            </a:extLst>
          </p:cNvPr>
          <p:cNvCxnSpPr>
            <a:cxnSpLocks/>
          </p:cNvCxnSpPr>
          <p:nvPr/>
        </p:nvCxnSpPr>
        <p:spPr>
          <a:xfrm>
            <a:off x="3855592" y="3559725"/>
            <a:ext cx="224040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9C3CDC6-96FF-F922-ACDD-A7D8C22C7622}"/>
              </a:ext>
            </a:extLst>
          </p:cNvPr>
          <p:cNvCxnSpPr>
            <a:cxnSpLocks/>
          </p:cNvCxnSpPr>
          <p:nvPr/>
        </p:nvCxnSpPr>
        <p:spPr>
          <a:xfrm>
            <a:off x="3855592" y="3559725"/>
            <a:ext cx="0" cy="117853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071BC5E-4F3B-0D14-06FE-F9E91B30AF44}"/>
              </a:ext>
            </a:extLst>
          </p:cNvPr>
          <p:cNvSpPr txBox="1"/>
          <p:nvPr/>
        </p:nvSpPr>
        <p:spPr>
          <a:xfrm>
            <a:off x="342013" y="1813430"/>
            <a:ext cx="2772793" cy="1200329"/>
          </a:xfrm>
          <a:prstGeom prst="rect">
            <a:avLst/>
          </a:prstGeom>
          <a:noFill/>
        </p:spPr>
        <p:txBody>
          <a:bodyPr wrap="square" rtlCol="0">
            <a:spAutoFit/>
          </a:bodyPr>
          <a:lstStyle/>
          <a:p>
            <a:pPr marL="285750" indent="-285750">
              <a:buFont typeface="Wingdings" panose="05000000000000000000" pitchFamily="2" charset="2"/>
              <a:buChar char="Ø"/>
            </a:pPr>
            <a:r>
              <a:rPr lang="en-US"/>
              <a:t>Change Management</a:t>
            </a:r>
          </a:p>
          <a:p>
            <a:pPr marL="285750" indent="-285750">
              <a:buFont typeface="Wingdings" panose="05000000000000000000" pitchFamily="2" charset="2"/>
              <a:buChar char="Ø"/>
            </a:pPr>
            <a:r>
              <a:rPr lang="en-US"/>
              <a:t>Organizational design</a:t>
            </a:r>
            <a:br>
              <a:rPr lang="en-US"/>
            </a:br>
            <a:r>
              <a:rPr lang="en-US"/>
              <a:t>Communication </a:t>
            </a:r>
          </a:p>
          <a:p>
            <a:pPr marL="285750" indent="-285750">
              <a:buFont typeface="Wingdings" panose="05000000000000000000" pitchFamily="2" charset="2"/>
              <a:buChar char="Ø"/>
            </a:pPr>
            <a:r>
              <a:rPr lang="en-US"/>
              <a:t>Training &amp; Support</a:t>
            </a:r>
          </a:p>
        </p:txBody>
      </p:sp>
      <p:sp>
        <p:nvSpPr>
          <p:cNvPr id="17" name="TextBox 16">
            <a:extLst>
              <a:ext uri="{FF2B5EF4-FFF2-40B4-BE49-F238E27FC236}">
                <a16:creationId xmlns:a16="http://schemas.microsoft.com/office/drawing/2014/main" id="{0AA48939-2E5F-44FC-CF29-5FD196A74763}"/>
              </a:ext>
            </a:extLst>
          </p:cNvPr>
          <p:cNvSpPr txBox="1"/>
          <p:nvPr/>
        </p:nvSpPr>
        <p:spPr>
          <a:xfrm>
            <a:off x="9335875" y="1817416"/>
            <a:ext cx="2772793" cy="1200329"/>
          </a:xfrm>
          <a:prstGeom prst="rect">
            <a:avLst/>
          </a:prstGeom>
          <a:noFill/>
        </p:spPr>
        <p:txBody>
          <a:bodyPr wrap="square" rtlCol="0">
            <a:spAutoFit/>
          </a:bodyPr>
          <a:lstStyle/>
          <a:p>
            <a:pPr marL="285750" indent="-285750">
              <a:buFont typeface="Wingdings" panose="05000000000000000000" pitchFamily="2" charset="2"/>
              <a:buChar char="Ø"/>
            </a:pPr>
            <a:r>
              <a:rPr lang="en-US"/>
              <a:t>Gap Analysis</a:t>
            </a:r>
          </a:p>
          <a:p>
            <a:pPr marL="285750" indent="-285750">
              <a:buFont typeface="Wingdings" panose="05000000000000000000" pitchFamily="2" charset="2"/>
              <a:buChar char="Ø"/>
            </a:pPr>
            <a:r>
              <a:rPr lang="en-US"/>
              <a:t>Solution Design</a:t>
            </a:r>
          </a:p>
          <a:p>
            <a:pPr marL="285750" indent="-285750">
              <a:buFont typeface="Wingdings" panose="05000000000000000000" pitchFamily="2" charset="2"/>
              <a:buChar char="Ø"/>
            </a:pPr>
            <a:r>
              <a:rPr lang="en-US"/>
              <a:t>Current state v/s future state envision</a:t>
            </a:r>
          </a:p>
        </p:txBody>
      </p:sp>
      <p:sp>
        <p:nvSpPr>
          <p:cNvPr id="18" name="TextBox 17">
            <a:extLst>
              <a:ext uri="{FF2B5EF4-FFF2-40B4-BE49-F238E27FC236}">
                <a16:creationId xmlns:a16="http://schemas.microsoft.com/office/drawing/2014/main" id="{C63B452E-38E8-6036-7DB6-9A93CA98536B}"/>
              </a:ext>
            </a:extLst>
          </p:cNvPr>
          <p:cNvSpPr txBox="1"/>
          <p:nvPr/>
        </p:nvSpPr>
        <p:spPr>
          <a:xfrm>
            <a:off x="8115774" y="4509459"/>
            <a:ext cx="3980363" cy="1200329"/>
          </a:xfrm>
          <a:prstGeom prst="rect">
            <a:avLst/>
          </a:prstGeom>
          <a:noFill/>
        </p:spPr>
        <p:txBody>
          <a:bodyPr wrap="square" rtlCol="0">
            <a:spAutoFit/>
          </a:bodyPr>
          <a:lstStyle/>
          <a:p>
            <a:pPr marL="285750" indent="-285750">
              <a:buFont typeface="Wingdings" panose="05000000000000000000" pitchFamily="2" charset="2"/>
              <a:buChar char="Ø"/>
            </a:pPr>
            <a:r>
              <a:rPr lang="en-US"/>
              <a:t>Technology understanding</a:t>
            </a:r>
          </a:p>
          <a:p>
            <a:pPr marL="285750" indent="-285750">
              <a:buFont typeface="Wingdings" panose="05000000000000000000" pitchFamily="2" charset="2"/>
              <a:buChar char="Ø"/>
            </a:pPr>
            <a:r>
              <a:rPr lang="en-US"/>
              <a:t>Technology execution: Development + Testing +  Support</a:t>
            </a:r>
          </a:p>
          <a:p>
            <a:pPr marL="285750" indent="-285750">
              <a:buFont typeface="Wingdings" panose="05000000000000000000" pitchFamily="2" charset="2"/>
              <a:buChar char="Ø"/>
            </a:pPr>
            <a:r>
              <a:rPr lang="en-US"/>
              <a:t>Architecture building</a:t>
            </a:r>
          </a:p>
        </p:txBody>
      </p:sp>
      <p:pic>
        <p:nvPicPr>
          <p:cNvPr id="26" name="Graphic 25" descr="Group with solid fill">
            <a:extLst>
              <a:ext uri="{FF2B5EF4-FFF2-40B4-BE49-F238E27FC236}">
                <a16:creationId xmlns:a16="http://schemas.microsoft.com/office/drawing/2014/main" id="{B1D1A3D7-2EA7-950B-1DC1-CEFB3788A8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3434" y="1841788"/>
            <a:ext cx="664724" cy="664724"/>
          </a:xfrm>
          <a:prstGeom prst="rect">
            <a:avLst/>
          </a:prstGeom>
        </p:spPr>
      </p:pic>
      <p:pic>
        <p:nvPicPr>
          <p:cNvPr id="28" name="Graphic 27" descr="Circles with arrows with solid fill">
            <a:extLst>
              <a:ext uri="{FF2B5EF4-FFF2-40B4-BE49-F238E27FC236}">
                <a16:creationId xmlns:a16="http://schemas.microsoft.com/office/drawing/2014/main" id="{ECAFCA8A-4CB1-A3CA-6C6C-7455F5119A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57001" y="1782266"/>
            <a:ext cx="769828" cy="769828"/>
          </a:xfrm>
          <a:prstGeom prst="rect">
            <a:avLst/>
          </a:prstGeom>
        </p:spPr>
      </p:pic>
      <p:pic>
        <p:nvPicPr>
          <p:cNvPr id="30" name="Graphic 29" descr="Web design with solid fill">
            <a:extLst>
              <a:ext uri="{FF2B5EF4-FFF2-40B4-BE49-F238E27FC236}">
                <a16:creationId xmlns:a16="http://schemas.microsoft.com/office/drawing/2014/main" id="{FD2B6E7F-8DA0-EB58-C79D-58AF4C57465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56511" y="3907975"/>
            <a:ext cx="717444" cy="717444"/>
          </a:xfrm>
          <a:prstGeom prst="rect">
            <a:avLst/>
          </a:prstGeom>
        </p:spPr>
      </p:pic>
      <p:sp>
        <p:nvSpPr>
          <p:cNvPr id="31" name="Right Bracket 30">
            <a:extLst>
              <a:ext uri="{FF2B5EF4-FFF2-40B4-BE49-F238E27FC236}">
                <a16:creationId xmlns:a16="http://schemas.microsoft.com/office/drawing/2014/main" id="{57E00A7B-5157-0865-0351-5CA90B30D0A9}"/>
              </a:ext>
            </a:extLst>
          </p:cNvPr>
          <p:cNvSpPr/>
          <p:nvPr/>
        </p:nvSpPr>
        <p:spPr>
          <a:xfrm>
            <a:off x="2775857" y="1529541"/>
            <a:ext cx="188633" cy="1761217"/>
          </a:xfrm>
          <a:prstGeom prst="rightBracket">
            <a:avLst/>
          </a:pr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0C590068-1444-43F2-C9EC-38C5BB3D9086}"/>
              </a:ext>
            </a:extLst>
          </p:cNvPr>
          <p:cNvCxnSpPr>
            <a:cxnSpLocks/>
            <a:stCxn id="31" idx="2"/>
            <a:endCxn id="8" idx="2"/>
          </p:cNvCxnSpPr>
          <p:nvPr/>
        </p:nvCxnSpPr>
        <p:spPr>
          <a:xfrm>
            <a:off x="2964490" y="2410150"/>
            <a:ext cx="659859" cy="513282"/>
          </a:xfrm>
          <a:prstGeom prst="line">
            <a:avLst/>
          </a:prstGeom>
          <a:ln w="28575"/>
        </p:spPr>
        <p:style>
          <a:lnRef idx="2">
            <a:schemeClr val="dk1"/>
          </a:lnRef>
          <a:fillRef idx="0">
            <a:schemeClr val="dk1"/>
          </a:fillRef>
          <a:effectRef idx="1">
            <a:schemeClr val="dk1"/>
          </a:effectRef>
          <a:fontRef idx="minor">
            <a:schemeClr val="tx1"/>
          </a:fontRef>
        </p:style>
      </p:cxnSp>
      <p:sp>
        <p:nvSpPr>
          <p:cNvPr id="35" name="Left Bracket 34">
            <a:extLst>
              <a:ext uri="{FF2B5EF4-FFF2-40B4-BE49-F238E27FC236}">
                <a16:creationId xmlns:a16="http://schemas.microsoft.com/office/drawing/2014/main" id="{B3390FB3-47B0-5160-2218-0686D51FFD90}"/>
              </a:ext>
            </a:extLst>
          </p:cNvPr>
          <p:cNvSpPr/>
          <p:nvPr/>
        </p:nvSpPr>
        <p:spPr>
          <a:xfrm>
            <a:off x="9291307" y="1452410"/>
            <a:ext cx="89136" cy="1681745"/>
          </a:xfrm>
          <a:prstGeom prst="leftBracket">
            <a:avLst/>
          </a:pr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6" name="Left Bracket 35">
            <a:extLst>
              <a:ext uri="{FF2B5EF4-FFF2-40B4-BE49-F238E27FC236}">
                <a16:creationId xmlns:a16="http://schemas.microsoft.com/office/drawing/2014/main" id="{4AF16586-B0B8-D73D-9635-E0A9D59E1518}"/>
              </a:ext>
            </a:extLst>
          </p:cNvPr>
          <p:cNvSpPr/>
          <p:nvPr/>
        </p:nvSpPr>
        <p:spPr>
          <a:xfrm>
            <a:off x="8073938" y="4434394"/>
            <a:ext cx="83672" cy="1575654"/>
          </a:xfrm>
          <a:prstGeom prst="leftBracket">
            <a:avLst/>
          </a:pr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165F9F0B-6FEF-6641-BB12-990D058E30AA}"/>
              </a:ext>
            </a:extLst>
          </p:cNvPr>
          <p:cNvCxnSpPr>
            <a:stCxn id="7" idx="6"/>
            <a:endCxn id="35" idx="1"/>
          </p:cNvCxnSpPr>
          <p:nvPr/>
        </p:nvCxnSpPr>
        <p:spPr>
          <a:xfrm flipV="1">
            <a:off x="8772862" y="2293283"/>
            <a:ext cx="518445" cy="630149"/>
          </a:xfrm>
          <a:prstGeom prst="line">
            <a:avLst/>
          </a:prstGeom>
          <a:ln w="28575"/>
        </p:spPr>
        <p:style>
          <a:lnRef idx="2">
            <a:schemeClr val="dk1"/>
          </a:lnRef>
          <a:fillRef idx="0">
            <a:schemeClr val="dk1"/>
          </a:fillRef>
          <a:effectRef idx="1">
            <a:schemeClr val="dk1"/>
          </a:effectRef>
          <a:fontRef idx="minor">
            <a:schemeClr val="tx1"/>
          </a:fontRef>
        </p:style>
      </p:cxnSp>
      <p:cxnSp>
        <p:nvCxnSpPr>
          <p:cNvPr id="41" name="Straight Connector 40">
            <a:extLst>
              <a:ext uri="{FF2B5EF4-FFF2-40B4-BE49-F238E27FC236}">
                <a16:creationId xmlns:a16="http://schemas.microsoft.com/office/drawing/2014/main" id="{5FC3F7F2-1C0B-C0B7-A498-770532E8AEE8}"/>
              </a:ext>
            </a:extLst>
          </p:cNvPr>
          <p:cNvCxnSpPr>
            <a:stCxn id="9" idx="6"/>
            <a:endCxn id="36" idx="1"/>
          </p:cNvCxnSpPr>
          <p:nvPr/>
        </p:nvCxnSpPr>
        <p:spPr>
          <a:xfrm>
            <a:off x="7557491" y="4785039"/>
            <a:ext cx="516447" cy="437182"/>
          </a:xfrm>
          <a:prstGeom prst="line">
            <a:avLst/>
          </a:prstGeom>
          <a:ln w="28575"/>
        </p:spPr>
        <p:style>
          <a:lnRef idx="2">
            <a:schemeClr val="dk1"/>
          </a:lnRef>
          <a:fillRef idx="0">
            <a:schemeClr val="dk1"/>
          </a:fillRef>
          <a:effectRef idx="1">
            <a:schemeClr val="dk1"/>
          </a:effectRef>
          <a:fontRef idx="minor">
            <a:schemeClr val="tx1"/>
          </a:fontRef>
        </p:style>
      </p:cxnSp>
      <p:sp>
        <p:nvSpPr>
          <p:cNvPr id="45" name="Rectangle: Rounded Corners 44">
            <a:extLst>
              <a:ext uri="{FF2B5EF4-FFF2-40B4-BE49-F238E27FC236}">
                <a16:creationId xmlns:a16="http://schemas.microsoft.com/office/drawing/2014/main" id="{18DDEAF0-A5D7-8079-2846-1E42EFF6DB2A}"/>
              </a:ext>
            </a:extLst>
          </p:cNvPr>
          <p:cNvSpPr/>
          <p:nvPr/>
        </p:nvSpPr>
        <p:spPr>
          <a:xfrm>
            <a:off x="5777795" y="3209695"/>
            <a:ext cx="831537" cy="61281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Graphic 46" descr="Bar graph with upward trend with solid fill">
            <a:extLst>
              <a:ext uri="{FF2B5EF4-FFF2-40B4-BE49-F238E27FC236}">
                <a16:creationId xmlns:a16="http://schemas.microsoft.com/office/drawing/2014/main" id="{6B0A40C0-E5DD-D6B7-025C-A8E0A67175C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22678" y="3232223"/>
            <a:ext cx="541770" cy="541770"/>
          </a:xfrm>
          <a:prstGeom prst="rect">
            <a:avLst/>
          </a:prstGeom>
        </p:spPr>
      </p:pic>
      <p:graphicFrame>
        <p:nvGraphicFramePr>
          <p:cNvPr id="3" name="Diagram 2">
            <a:extLst>
              <a:ext uri="{FF2B5EF4-FFF2-40B4-BE49-F238E27FC236}">
                <a16:creationId xmlns:a16="http://schemas.microsoft.com/office/drawing/2014/main" id="{4B0F6773-76B2-E9EB-35FE-3C3FE700EC63}"/>
              </a:ext>
            </a:extLst>
          </p:cNvPr>
          <p:cNvGraphicFramePr/>
          <p:nvPr>
            <p:extLst>
              <p:ext uri="{D42A27DB-BD31-4B8C-83A1-F6EECF244321}">
                <p14:modId xmlns:p14="http://schemas.microsoft.com/office/powerpoint/2010/main" val="2506098800"/>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5" name="TextBox 3">
            <a:extLst>
              <a:ext uri="{FF2B5EF4-FFF2-40B4-BE49-F238E27FC236}">
                <a16:creationId xmlns:a16="http://schemas.microsoft.com/office/drawing/2014/main" id="{8B4A4F51-D57C-A561-CCE6-AB8470F76068}"/>
              </a:ext>
            </a:extLst>
          </p:cNvPr>
          <p:cNvSpPr txBox="1"/>
          <p:nvPr/>
        </p:nvSpPr>
        <p:spPr>
          <a:xfrm>
            <a:off x="235909" y="-1612"/>
            <a:ext cx="11783371" cy="1046440"/>
          </a:xfrm>
          <a:prstGeom prst="rect">
            <a:avLst/>
          </a:prstGeom>
          <a:noFill/>
        </p:spPr>
        <p:txBody>
          <a:bodyPr wrap="square" lIns="0" tIns="0" rIns="0" bIns="0" rtlCol="0" anchor="t">
            <a:spAutoFit/>
          </a:bodyPr>
          <a:lstStyle/>
          <a:p>
            <a:r>
              <a:rPr lang="en-US" sz="3400" b="1" dirty="0">
                <a:solidFill>
                  <a:srgbClr val="0070AD"/>
                </a:solidFill>
                <a:latin typeface="Aptos Display" panose="020B0004020202020204" pitchFamily="34" charset="0"/>
              </a:rPr>
              <a:t>Driving effective execution of the LLM model through People, Process and Technology</a:t>
            </a:r>
          </a:p>
        </p:txBody>
      </p:sp>
      <p:sp>
        <p:nvSpPr>
          <p:cNvPr id="14" name="Oval 13">
            <a:extLst>
              <a:ext uri="{FF2B5EF4-FFF2-40B4-BE49-F238E27FC236}">
                <a16:creationId xmlns:a16="http://schemas.microsoft.com/office/drawing/2014/main" id="{F3B0AA97-8223-B4A5-78BE-B2A6576316AD}"/>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4</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1238418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28C41-8C95-1D14-469D-FE2B4EEAD175}"/>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4A2C18B8-CDA7-A65D-F641-F5EFE98620D9}"/>
              </a:ext>
            </a:extLst>
          </p:cNvPr>
          <p:cNvSpPr/>
          <p:nvPr/>
        </p:nvSpPr>
        <p:spPr>
          <a:xfrm>
            <a:off x="337401" y="1169284"/>
            <a:ext cx="9982095" cy="5042542"/>
          </a:xfrm>
          <a:prstGeom prst="homePlate">
            <a:avLst>
              <a:gd name="adj" fmla="val 56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dy)"/>
            </a:endParaRPr>
          </a:p>
        </p:txBody>
      </p:sp>
      <p:sp>
        <p:nvSpPr>
          <p:cNvPr id="3" name="Rectangle: Rounded Corners 2">
            <a:extLst>
              <a:ext uri="{FF2B5EF4-FFF2-40B4-BE49-F238E27FC236}">
                <a16:creationId xmlns:a16="http://schemas.microsoft.com/office/drawing/2014/main" id="{D5479A3C-618E-9F2C-FEB3-EA8A99D0279D}"/>
              </a:ext>
            </a:extLst>
          </p:cNvPr>
          <p:cNvSpPr/>
          <p:nvPr/>
        </p:nvSpPr>
        <p:spPr>
          <a:xfrm>
            <a:off x="465547" y="2462572"/>
            <a:ext cx="3061454" cy="3360125"/>
          </a:xfrm>
          <a:prstGeom prst="roundRect">
            <a:avLst>
              <a:gd name="adj" fmla="val 5311"/>
            </a:avLst>
          </a:prstGeom>
          <a:noFill/>
          <a:ln>
            <a:solidFill>
              <a:srgbClr val="0070AD"/>
            </a:solidFill>
          </a:ln>
        </p:spPr>
        <p:style>
          <a:lnRef idx="2">
            <a:schemeClr val="accent6"/>
          </a:lnRef>
          <a:fillRef idx="1">
            <a:schemeClr val="lt1"/>
          </a:fillRef>
          <a:effectRef idx="0">
            <a:schemeClr val="accent6"/>
          </a:effectRef>
          <a:fontRef idx="minor">
            <a:schemeClr val="dk1"/>
          </a:fontRef>
        </p:style>
        <p:txBody>
          <a:bodyPr rtlCol="0" anchor="b"/>
          <a:lstStyle/>
          <a:p>
            <a:pPr>
              <a:spcAft>
                <a:spcPts val="600"/>
              </a:spcAft>
            </a:pPr>
            <a:r>
              <a:rPr lang="en-US" sz="1600" b="1" dirty="0">
                <a:latin typeface="Aptos (Body)"/>
              </a:rPr>
              <a:t>Advanced Machine Learning models to generate human like responses</a:t>
            </a:r>
          </a:p>
          <a:p>
            <a:pPr>
              <a:spcAft>
                <a:spcPts val="600"/>
              </a:spcAft>
            </a:pPr>
            <a:r>
              <a:rPr lang="en-US" sz="1600" dirty="0">
                <a:solidFill>
                  <a:schemeClr val="tx1"/>
                </a:solidFill>
                <a:latin typeface="+mn-lt"/>
              </a:rPr>
              <a:t>LLMs use </a:t>
            </a:r>
            <a:r>
              <a:rPr lang="en-US" sz="1600" b="1" dirty="0">
                <a:solidFill>
                  <a:schemeClr val="tx1"/>
                </a:solidFill>
                <a:latin typeface="+mn-lt"/>
              </a:rPr>
              <a:t>Transformer architecture</a:t>
            </a:r>
            <a:r>
              <a:rPr lang="en-US" sz="1600" dirty="0">
                <a:solidFill>
                  <a:schemeClr val="tx1"/>
                </a:solidFill>
                <a:latin typeface="+mn-lt"/>
              </a:rPr>
              <a:t>, which employs special techniques like  </a:t>
            </a:r>
            <a:r>
              <a:rPr lang="en-US" sz="1600" b="1" dirty="0">
                <a:solidFill>
                  <a:schemeClr val="tx1"/>
                </a:solidFill>
                <a:latin typeface="+mn-lt"/>
              </a:rPr>
              <a:t>attention</a:t>
            </a:r>
            <a:r>
              <a:rPr lang="en-US" sz="1600" dirty="0">
                <a:solidFill>
                  <a:schemeClr val="tx1"/>
                </a:solidFill>
                <a:latin typeface="+mn-lt"/>
              </a:rPr>
              <a:t> and </a:t>
            </a:r>
            <a:r>
              <a:rPr lang="en-US" sz="1600" b="1" dirty="0">
                <a:solidFill>
                  <a:schemeClr val="tx1"/>
                </a:solidFill>
                <a:latin typeface="+mn-lt"/>
              </a:rPr>
              <a:t>self-attention</a:t>
            </a:r>
          </a:p>
          <a:p>
            <a:pPr>
              <a:spcAft>
                <a:spcPts val="600"/>
              </a:spcAft>
            </a:pPr>
            <a:r>
              <a:rPr lang="en-US" altLang="ko-KR" sz="1600" dirty="0">
                <a:solidFill>
                  <a:schemeClr val="tx1"/>
                </a:solidFill>
              </a:rPr>
              <a:t>T</a:t>
            </a:r>
            <a:r>
              <a:rPr lang="en-US" altLang="ko-KR" sz="1600" dirty="0">
                <a:solidFill>
                  <a:schemeClr val="tx1"/>
                </a:solidFill>
                <a:latin typeface="+mn-lt"/>
              </a:rPr>
              <a:t>rained on </a:t>
            </a:r>
            <a:r>
              <a:rPr lang="en-US" altLang="ko-KR" sz="1600" b="1" dirty="0">
                <a:solidFill>
                  <a:schemeClr val="tx1"/>
                </a:solidFill>
                <a:latin typeface="+mn-lt"/>
              </a:rPr>
              <a:t>large datasets</a:t>
            </a:r>
            <a:r>
              <a:rPr lang="en-US" altLang="ko-KR" sz="1600" dirty="0">
                <a:solidFill>
                  <a:schemeClr val="tx1"/>
                </a:solidFill>
                <a:latin typeface="+mn-lt"/>
              </a:rPr>
              <a:t> that include text from books, articles, websites, etc. </a:t>
            </a:r>
          </a:p>
          <a:p>
            <a:pPr>
              <a:spcAft>
                <a:spcPts val="600"/>
              </a:spcAft>
            </a:pPr>
            <a:r>
              <a:rPr lang="en-US" sz="1600" b="1" dirty="0">
                <a:solidFill>
                  <a:schemeClr val="tx1"/>
                </a:solidFill>
              </a:rPr>
              <a:t>Capabilities: </a:t>
            </a:r>
            <a:r>
              <a:rPr lang="en-US" sz="1600" dirty="0">
                <a:solidFill>
                  <a:schemeClr val="tx1"/>
                </a:solidFill>
              </a:rPr>
              <a:t>Translation, summarization, analysis etc. </a:t>
            </a:r>
          </a:p>
        </p:txBody>
      </p:sp>
      <p:sp>
        <p:nvSpPr>
          <p:cNvPr id="5" name="TextBox 4">
            <a:extLst>
              <a:ext uri="{FF2B5EF4-FFF2-40B4-BE49-F238E27FC236}">
                <a16:creationId xmlns:a16="http://schemas.microsoft.com/office/drawing/2014/main" id="{78A45064-6634-A444-FAD9-773DF79E2BA5}"/>
              </a:ext>
            </a:extLst>
          </p:cNvPr>
          <p:cNvSpPr txBox="1"/>
          <p:nvPr/>
        </p:nvSpPr>
        <p:spPr>
          <a:xfrm>
            <a:off x="1635381" y="2445584"/>
            <a:ext cx="723833" cy="114300"/>
          </a:xfrm>
          <a:prstGeom prst="rect">
            <a:avLst/>
          </a:prstGeom>
          <a:solidFill>
            <a:schemeClr val="bg1">
              <a:lumMod val="95000"/>
            </a:schemeClr>
          </a:solidFill>
        </p:spPr>
        <p:txBody>
          <a:bodyPr wrap="square" rtlCol="0" anchor="ctr">
            <a:noAutofit/>
          </a:bodyPr>
          <a:lstStyle/>
          <a:p>
            <a:pPr algn="ctr">
              <a:lnSpc>
                <a:spcPct val="90000"/>
              </a:lnSpc>
            </a:pPr>
            <a:r>
              <a:rPr lang="en-US" b="1" spc="-70">
                <a:solidFill>
                  <a:schemeClr val="accent1">
                    <a:lumMod val="75000"/>
                  </a:schemeClr>
                </a:solidFill>
                <a:latin typeface="Aptos (Body)"/>
              </a:rPr>
              <a:t>LLM</a:t>
            </a:r>
          </a:p>
        </p:txBody>
      </p:sp>
      <p:sp>
        <p:nvSpPr>
          <p:cNvPr id="13" name="Rectangle: Rounded Corners 12">
            <a:extLst>
              <a:ext uri="{FF2B5EF4-FFF2-40B4-BE49-F238E27FC236}">
                <a16:creationId xmlns:a16="http://schemas.microsoft.com/office/drawing/2014/main" id="{B74F9AE6-333B-477A-9640-66B23A48616E}"/>
              </a:ext>
            </a:extLst>
          </p:cNvPr>
          <p:cNvSpPr/>
          <p:nvPr/>
        </p:nvSpPr>
        <p:spPr>
          <a:xfrm>
            <a:off x="3695991" y="2497136"/>
            <a:ext cx="3061454" cy="3360125"/>
          </a:xfrm>
          <a:prstGeom prst="roundRect">
            <a:avLst>
              <a:gd name="adj" fmla="val 5311"/>
            </a:avLst>
          </a:prstGeom>
          <a:noFill/>
          <a:ln>
            <a:solidFill>
              <a:srgbClr val="0070AD"/>
            </a:solidFill>
          </a:ln>
        </p:spPr>
        <p:style>
          <a:lnRef idx="2">
            <a:schemeClr val="accent6"/>
          </a:lnRef>
          <a:fillRef idx="1">
            <a:schemeClr val="lt1"/>
          </a:fillRef>
          <a:effectRef idx="0">
            <a:schemeClr val="accent6"/>
          </a:effectRef>
          <a:fontRef idx="minor">
            <a:schemeClr val="dk1"/>
          </a:fontRef>
        </p:style>
        <p:txBody>
          <a:bodyPr rtlCol="0" anchor="b"/>
          <a:lstStyle/>
          <a:p>
            <a:pPr marL="90488" indent="-90488">
              <a:spcAft>
                <a:spcPts val="600"/>
              </a:spcAft>
              <a:buFont typeface="Arial" panose="020B0604020202020204" pitchFamily="34" charset="0"/>
              <a:buChar char="•"/>
            </a:pPr>
            <a:endParaRPr lang="en-US" sz="900">
              <a:latin typeface="Aptos (Body)"/>
            </a:endParaRPr>
          </a:p>
        </p:txBody>
      </p:sp>
      <p:sp>
        <p:nvSpPr>
          <p:cNvPr id="14" name="TextBox 13">
            <a:extLst>
              <a:ext uri="{FF2B5EF4-FFF2-40B4-BE49-F238E27FC236}">
                <a16:creationId xmlns:a16="http://schemas.microsoft.com/office/drawing/2014/main" id="{AB0AD31B-D880-F4BA-8D50-D3AEFC751DAE}"/>
              </a:ext>
            </a:extLst>
          </p:cNvPr>
          <p:cNvSpPr txBox="1"/>
          <p:nvPr/>
        </p:nvSpPr>
        <p:spPr>
          <a:xfrm>
            <a:off x="4880717" y="2377781"/>
            <a:ext cx="769121" cy="242358"/>
          </a:xfrm>
          <a:prstGeom prst="rect">
            <a:avLst/>
          </a:prstGeom>
          <a:solidFill>
            <a:schemeClr val="bg1">
              <a:lumMod val="95000"/>
            </a:schemeClr>
          </a:solidFill>
          <a:ln>
            <a:noFill/>
          </a:ln>
        </p:spPr>
        <p:txBody>
          <a:bodyPr wrap="square" rtlCol="0" anchor="ctr">
            <a:noAutofit/>
          </a:bodyPr>
          <a:lstStyle/>
          <a:p>
            <a:pPr algn="ctr">
              <a:lnSpc>
                <a:spcPct val="90000"/>
              </a:lnSpc>
            </a:pPr>
            <a:r>
              <a:rPr lang="en-US" b="1" spc="-70">
                <a:solidFill>
                  <a:schemeClr val="accent1">
                    <a:lumMod val="75000"/>
                  </a:schemeClr>
                </a:solidFill>
                <a:latin typeface="Aptos (Body)"/>
              </a:rPr>
              <a:t>RAG</a:t>
            </a:r>
          </a:p>
        </p:txBody>
      </p:sp>
      <p:sp>
        <p:nvSpPr>
          <p:cNvPr id="15" name="Rectangle: Rounded Corners 14">
            <a:extLst>
              <a:ext uri="{FF2B5EF4-FFF2-40B4-BE49-F238E27FC236}">
                <a16:creationId xmlns:a16="http://schemas.microsoft.com/office/drawing/2014/main" id="{10F27595-A17D-1C6B-D994-7E308FADD959}"/>
              </a:ext>
            </a:extLst>
          </p:cNvPr>
          <p:cNvSpPr/>
          <p:nvPr/>
        </p:nvSpPr>
        <p:spPr>
          <a:xfrm>
            <a:off x="6926723" y="2497136"/>
            <a:ext cx="3061453" cy="3360125"/>
          </a:xfrm>
          <a:prstGeom prst="roundRect">
            <a:avLst>
              <a:gd name="adj" fmla="val 5311"/>
            </a:avLst>
          </a:prstGeom>
          <a:noFill/>
          <a:ln>
            <a:solidFill>
              <a:srgbClr val="0070AD"/>
            </a:solidFill>
          </a:ln>
        </p:spPr>
        <p:style>
          <a:lnRef idx="2">
            <a:schemeClr val="accent6"/>
          </a:lnRef>
          <a:fillRef idx="1">
            <a:schemeClr val="lt1"/>
          </a:fillRef>
          <a:effectRef idx="0">
            <a:schemeClr val="accent6"/>
          </a:effectRef>
          <a:fontRef idx="minor">
            <a:schemeClr val="dk1"/>
          </a:fontRef>
        </p:style>
        <p:txBody>
          <a:bodyPr rtlCol="0" anchor="ctr"/>
          <a:lstStyle/>
          <a:p>
            <a:pPr marL="90488" indent="-90488">
              <a:spcAft>
                <a:spcPts val="600"/>
              </a:spcAft>
              <a:buFont typeface="Arial" panose="020B0604020202020204" pitchFamily="34" charset="0"/>
              <a:buChar char="•"/>
            </a:pPr>
            <a:endParaRPr lang="en-US" sz="1000">
              <a:latin typeface="Aptos (Body)"/>
            </a:endParaRPr>
          </a:p>
        </p:txBody>
      </p:sp>
      <p:sp>
        <p:nvSpPr>
          <p:cNvPr id="20" name="TextBox 19">
            <a:extLst>
              <a:ext uri="{FF2B5EF4-FFF2-40B4-BE49-F238E27FC236}">
                <a16:creationId xmlns:a16="http://schemas.microsoft.com/office/drawing/2014/main" id="{D0858BAE-4C94-3E75-4360-487BE7FA88F5}"/>
              </a:ext>
            </a:extLst>
          </p:cNvPr>
          <p:cNvSpPr txBox="1"/>
          <p:nvPr/>
        </p:nvSpPr>
        <p:spPr>
          <a:xfrm>
            <a:off x="7264704" y="2377781"/>
            <a:ext cx="2356854" cy="242358"/>
          </a:xfrm>
          <a:prstGeom prst="rect">
            <a:avLst/>
          </a:prstGeom>
          <a:solidFill>
            <a:schemeClr val="bg1">
              <a:lumMod val="95000"/>
            </a:schemeClr>
          </a:solidFill>
          <a:ln>
            <a:noFill/>
          </a:ln>
        </p:spPr>
        <p:txBody>
          <a:bodyPr wrap="square" rtlCol="0" anchor="ctr">
            <a:noAutofit/>
          </a:bodyPr>
          <a:lstStyle/>
          <a:p>
            <a:pPr algn="ctr">
              <a:lnSpc>
                <a:spcPct val="90000"/>
              </a:lnSpc>
            </a:pPr>
            <a:r>
              <a:rPr lang="en-US" b="1" spc="-70">
                <a:solidFill>
                  <a:schemeClr val="accent1">
                    <a:lumMod val="75000"/>
                  </a:schemeClr>
                </a:solidFill>
                <a:latin typeface="Aptos (Body)"/>
              </a:rPr>
              <a:t>Knowledge Graph</a:t>
            </a:r>
          </a:p>
        </p:txBody>
      </p:sp>
      <p:sp>
        <p:nvSpPr>
          <p:cNvPr id="22" name="TextBox 21">
            <a:extLst>
              <a:ext uri="{FF2B5EF4-FFF2-40B4-BE49-F238E27FC236}">
                <a16:creationId xmlns:a16="http://schemas.microsoft.com/office/drawing/2014/main" id="{39894A90-BA30-B353-13C7-BDD420710B87}"/>
              </a:ext>
            </a:extLst>
          </p:cNvPr>
          <p:cNvSpPr txBox="1"/>
          <p:nvPr/>
        </p:nvSpPr>
        <p:spPr>
          <a:xfrm>
            <a:off x="419821" y="1223458"/>
            <a:ext cx="9817253" cy="1184940"/>
          </a:xfrm>
          <a:prstGeom prst="rect">
            <a:avLst/>
          </a:prstGeom>
          <a:noFill/>
        </p:spPr>
        <p:txBody>
          <a:bodyPr wrap="square">
            <a:spAutoFit/>
          </a:bodyPr>
          <a:lstStyle/>
          <a:p>
            <a:pPr>
              <a:spcAft>
                <a:spcPts val="600"/>
              </a:spcAft>
            </a:pPr>
            <a:r>
              <a:rPr lang="en-US" b="1" dirty="0"/>
              <a:t>AI-Powered Systems:</a:t>
            </a:r>
          </a:p>
          <a:p>
            <a:pPr>
              <a:spcAft>
                <a:spcPts val="600"/>
              </a:spcAft>
            </a:pPr>
            <a:r>
              <a:rPr lang="en-US" sz="1600" dirty="0">
                <a:solidFill>
                  <a:schemeClr val="accent1">
                    <a:lumMod val="75000"/>
                  </a:schemeClr>
                </a:solidFill>
              </a:rPr>
              <a:t>By utilizing LLMs' advanced natural language understanding capabilities and the structured, interconnected insights provided by Knowledge Graphs, companies aim to create a system that delivers precise, contextually rich, and actionable answers</a:t>
            </a:r>
          </a:p>
        </p:txBody>
      </p:sp>
      <p:pic>
        <p:nvPicPr>
          <p:cNvPr id="23" name="Picture 4" descr="Plus-Sign Icons - Free SVG &amp; PNG Plus-Sign Images - Noun Project">
            <a:extLst>
              <a:ext uri="{FF2B5EF4-FFF2-40B4-BE49-F238E27FC236}">
                <a16:creationId xmlns:a16="http://schemas.microsoft.com/office/drawing/2014/main" id="{56766D5F-60E5-EC28-F960-1F2F4BDBE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0047" y="3971688"/>
            <a:ext cx="458778" cy="458778"/>
          </a:xfrm>
          <a:prstGeom prst="rect">
            <a:avLst/>
          </a:prstGeom>
          <a:solidFill>
            <a:schemeClr val="bg1">
              <a:lumMod val="75000"/>
            </a:schemeClr>
          </a:solidFill>
        </p:spPr>
      </p:pic>
      <p:pic>
        <p:nvPicPr>
          <p:cNvPr id="24" name="Picture 4" descr="Plus-Sign Icons - Free SVG &amp; PNG Plus-Sign Images - Noun Project">
            <a:extLst>
              <a:ext uri="{FF2B5EF4-FFF2-40B4-BE49-F238E27FC236}">
                <a16:creationId xmlns:a16="http://schemas.microsoft.com/office/drawing/2014/main" id="{EBFAFC07-4BB0-BBB1-EF8B-AA1560CAC6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730" y="3951149"/>
            <a:ext cx="458778" cy="458778"/>
          </a:xfrm>
          <a:prstGeom prst="rect">
            <a:avLst/>
          </a:prstGeom>
          <a:solidFill>
            <a:schemeClr val="bg1">
              <a:lumMod val="75000"/>
            </a:schemeClr>
          </a:solidFill>
        </p:spPr>
      </p:pic>
      <p:sp>
        <p:nvSpPr>
          <p:cNvPr id="25" name="TextBox 24">
            <a:extLst>
              <a:ext uri="{FF2B5EF4-FFF2-40B4-BE49-F238E27FC236}">
                <a16:creationId xmlns:a16="http://schemas.microsoft.com/office/drawing/2014/main" id="{FD7E6324-CD91-FB92-53AD-FD8DC1772240}"/>
              </a:ext>
            </a:extLst>
          </p:cNvPr>
          <p:cNvSpPr txBox="1"/>
          <p:nvPr/>
        </p:nvSpPr>
        <p:spPr>
          <a:xfrm>
            <a:off x="3758714" y="2627104"/>
            <a:ext cx="3207782" cy="3785652"/>
          </a:xfrm>
          <a:prstGeom prst="rect">
            <a:avLst/>
          </a:prstGeom>
          <a:noFill/>
        </p:spPr>
        <p:txBody>
          <a:bodyPr wrap="square" rtlCol="0">
            <a:spAutoFit/>
          </a:bodyPr>
          <a:lstStyle/>
          <a:p>
            <a:r>
              <a:rPr lang="en-US" sz="1600" dirty="0"/>
              <a:t>Information from large data sources is </a:t>
            </a:r>
            <a:r>
              <a:rPr lang="en-US" sz="1600" b="1" dirty="0"/>
              <a:t>segmented into chunks </a:t>
            </a:r>
            <a:r>
              <a:rPr lang="en-US" sz="1600" dirty="0"/>
              <a:t>and </a:t>
            </a:r>
            <a:r>
              <a:rPr lang="en-US" sz="1600" b="1" dirty="0"/>
              <a:t>made into vectors</a:t>
            </a:r>
            <a:br>
              <a:rPr lang="en-US" sz="1600" b="1" dirty="0"/>
            </a:br>
            <a:endParaRPr lang="en-US" sz="1600" b="1" dirty="0"/>
          </a:p>
          <a:p>
            <a:r>
              <a:rPr lang="en-US" sz="1600" dirty="0"/>
              <a:t>The </a:t>
            </a:r>
            <a:r>
              <a:rPr lang="en-US" sz="1600" b="1" dirty="0"/>
              <a:t>user's query </a:t>
            </a:r>
            <a:r>
              <a:rPr lang="en-US" sz="1600" dirty="0"/>
              <a:t>which is also converted into a vector </a:t>
            </a:r>
            <a:r>
              <a:rPr lang="en-US" sz="1600" b="1" dirty="0"/>
              <a:t>is compared with database vectors</a:t>
            </a:r>
            <a:r>
              <a:rPr lang="en-US" sz="1600" dirty="0"/>
              <a:t>, and the closest match are used to create a refined prompt before the prompt</a:t>
            </a:r>
          </a:p>
          <a:p>
            <a:endParaRPr lang="en-US" sz="1600" dirty="0"/>
          </a:p>
          <a:p>
            <a:r>
              <a:rPr lang="en-US" sz="1600" dirty="0"/>
              <a:t> The system then produces relevant answers</a:t>
            </a:r>
          </a:p>
          <a:p>
            <a:endParaRPr lang="en-US" sz="1600" dirty="0"/>
          </a:p>
          <a:p>
            <a:endParaRPr lang="en-US" sz="1600" dirty="0"/>
          </a:p>
        </p:txBody>
      </p:sp>
      <p:sp>
        <p:nvSpPr>
          <p:cNvPr id="27" name="TextBox 26">
            <a:extLst>
              <a:ext uri="{FF2B5EF4-FFF2-40B4-BE49-F238E27FC236}">
                <a16:creationId xmlns:a16="http://schemas.microsoft.com/office/drawing/2014/main" id="{DEAFE339-031D-00BF-2FA2-927A64F4802E}"/>
              </a:ext>
            </a:extLst>
          </p:cNvPr>
          <p:cNvSpPr txBox="1"/>
          <p:nvPr/>
        </p:nvSpPr>
        <p:spPr>
          <a:xfrm>
            <a:off x="7135774" y="3015821"/>
            <a:ext cx="2955699" cy="3354765"/>
          </a:xfrm>
          <a:prstGeom prst="rect">
            <a:avLst/>
          </a:prstGeom>
          <a:noFill/>
        </p:spPr>
        <p:txBody>
          <a:bodyPr wrap="square" rtlCol="0">
            <a:spAutoFit/>
          </a:bodyPr>
          <a:lstStyle/>
          <a:p>
            <a:pPr>
              <a:spcAft>
                <a:spcPts val="600"/>
              </a:spcAft>
            </a:pPr>
            <a:r>
              <a:rPr lang="en-US" sz="1600">
                <a:latin typeface="Aptos (Body)"/>
              </a:rPr>
              <a:t>KG </a:t>
            </a:r>
            <a:r>
              <a:rPr lang="en-US" sz="1600" b="1">
                <a:latin typeface="Aptos (Body)"/>
              </a:rPr>
              <a:t>organize and represent knowledge </a:t>
            </a:r>
            <a:r>
              <a:rPr lang="en-US" sz="1600">
                <a:latin typeface="Aptos (Body)"/>
              </a:rPr>
              <a:t>in a way that </a:t>
            </a:r>
            <a:r>
              <a:rPr lang="en-US" sz="1600" b="1">
                <a:latin typeface="Aptos (Body)"/>
              </a:rPr>
              <a:t>captures relationships between entities (nodes) and the connections (edges) </a:t>
            </a:r>
            <a:r>
              <a:rPr lang="en-US" sz="1600">
                <a:latin typeface="Aptos (Body)"/>
              </a:rPr>
              <a:t>between them</a:t>
            </a:r>
          </a:p>
          <a:p>
            <a:pPr>
              <a:spcAft>
                <a:spcPts val="600"/>
              </a:spcAft>
            </a:pPr>
            <a:endParaRPr lang="en-US" sz="1600">
              <a:latin typeface="Aptos (Body)"/>
            </a:endParaRPr>
          </a:p>
          <a:p>
            <a:pPr>
              <a:spcAft>
                <a:spcPts val="600"/>
              </a:spcAft>
            </a:pPr>
            <a:r>
              <a:rPr lang="en-US" sz="1600">
                <a:latin typeface="Aptos (Body)"/>
              </a:rPr>
              <a:t>Examples: Search engines, Recommendation systems, Voice assistants etc. </a:t>
            </a:r>
          </a:p>
          <a:p>
            <a:pPr marL="90488" indent="-90488">
              <a:spcAft>
                <a:spcPts val="600"/>
              </a:spcAft>
              <a:buFont typeface="Arial" panose="020B0604020202020204" pitchFamily="34" charset="0"/>
              <a:buChar char="•"/>
            </a:pPr>
            <a:endParaRPr lang="en-US" sz="1600">
              <a:latin typeface="Aptos (Body)"/>
            </a:endParaRPr>
          </a:p>
          <a:p>
            <a:endParaRPr lang="en-US" sz="1600"/>
          </a:p>
        </p:txBody>
      </p:sp>
      <p:sp>
        <p:nvSpPr>
          <p:cNvPr id="29" name="TextBox 28">
            <a:extLst>
              <a:ext uri="{FF2B5EF4-FFF2-40B4-BE49-F238E27FC236}">
                <a16:creationId xmlns:a16="http://schemas.microsoft.com/office/drawing/2014/main" id="{51876051-D7D9-24D8-78F8-87CBCD5C5D68}"/>
              </a:ext>
            </a:extLst>
          </p:cNvPr>
          <p:cNvSpPr txBox="1"/>
          <p:nvPr/>
        </p:nvSpPr>
        <p:spPr>
          <a:xfrm>
            <a:off x="10488774" y="2953138"/>
            <a:ext cx="1472121" cy="1477328"/>
          </a:xfrm>
          <a:prstGeom prst="rect">
            <a:avLst/>
          </a:prstGeom>
          <a:noFill/>
        </p:spPr>
        <p:txBody>
          <a:bodyPr wrap="square" rtlCol="0">
            <a:spAutoFit/>
          </a:bodyPr>
          <a:lstStyle/>
          <a:p>
            <a:r>
              <a:rPr lang="en-US" b="1"/>
              <a:t>Automated user story generation &amp; document retrieval  </a:t>
            </a:r>
          </a:p>
        </p:txBody>
      </p:sp>
      <p:sp>
        <p:nvSpPr>
          <p:cNvPr id="37" name="TextBox 3">
            <a:extLst>
              <a:ext uri="{FF2B5EF4-FFF2-40B4-BE49-F238E27FC236}">
                <a16:creationId xmlns:a16="http://schemas.microsoft.com/office/drawing/2014/main" id="{E2C492F0-22E2-4947-23E1-44F622CCCE22}"/>
              </a:ext>
            </a:extLst>
          </p:cNvPr>
          <p:cNvSpPr txBox="1"/>
          <p:nvPr/>
        </p:nvSpPr>
        <p:spPr>
          <a:xfrm>
            <a:off x="235909" y="-1612"/>
            <a:ext cx="11860228" cy="104644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Leveraging advanced AI technologies to create intelligent, context aware, and scalable systems</a:t>
            </a:r>
          </a:p>
        </p:txBody>
      </p:sp>
      <p:graphicFrame>
        <p:nvGraphicFramePr>
          <p:cNvPr id="6" name="Diagram 5">
            <a:extLst>
              <a:ext uri="{FF2B5EF4-FFF2-40B4-BE49-F238E27FC236}">
                <a16:creationId xmlns:a16="http://schemas.microsoft.com/office/drawing/2014/main" id="{D2E1056A-69D3-57B9-6A54-87C97FEF0C8A}"/>
              </a:ext>
            </a:extLst>
          </p:cNvPr>
          <p:cNvGraphicFramePr/>
          <p:nvPr>
            <p:extLst>
              <p:ext uri="{D42A27DB-BD31-4B8C-83A1-F6EECF244321}">
                <p14:modId xmlns:p14="http://schemas.microsoft.com/office/powerpoint/2010/main" val="4170737920"/>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Oval 7">
            <a:extLst>
              <a:ext uri="{FF2B5EF4-FFF2-40B4-BE49-F238E27FC236}">
                <a16:creationId xmlns:a16="http://schemas.microsoft.com/office/drawing/2014/main" id="{0AD8D168-1A47-CA1A-900D-5920ADFB041E}"/>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5</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1341659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E8CF14-CD26-6464-9D3A-D620E27D4C59}"/>
              </a:ext>
            </a:extLst>
          </p:cNvPr>
          <p:cNvSpPr/>
          <p:nvPr/>
        </p:nvSpPr>
        <p:spPr>
          <a:xfrm>
            <a:off x="572535" y="787835"/>
            <a:ext cx="3505200" cy="4082546"/>
          </a:xfrm>
          <a:prstGeom prst="rect">
            <a:avLst/>
          </a:prstGeom>
          <a:solidFill>
            <a:srgbClr val="156082">
              <a:alpha val="10196"/>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800" b="1" kern="0">
                <a:solidFill>
                  <a:schemeClr val="tx1"/>
                </a:solidFill>
              </a:rPr>
              <a:t>[Neo4j]</a:t>
            </a:r>
          </a:p>
          <a:p>
            <a:pPr marL="285750" indent="-285750">
              <a:spcAft>
                <a:spcPts val="300"/>
              </a:spcAft>
              <a:buFont typeface="Wingdings" panose="05000000000000000000" pitchFamily="2" charset="2"/>
              <a:buChar char="§"/>
            </a:pPr>
            <a:r>
              <a:rPr lang="en-US" sz="1600" kern="0">
                <a:solidFill>
                  <a:srgbClr val="343541"/>
                </a:solidFill>
              </a:rPr>
              <a:t>A graph database using Cypher to organize and query nodes and relationships efficiently</a:t>
            </a:r>
          </a:p>
          <a:p>
            <a:pPr marL="285750" indent="-285750">
              <a:spcAft>
                <a:spcPts val="300"/>
              </a:spcAft>
              <a:buFont typeface="Wingdings" panose="05000000000000000000" pitchFamily="2" charset="2"/>
              <a:buChar char="§"/>
            </a:pPr>
            <a:r>
              <a:rPr lang="en-US" sz="1600" kern="0">
                <a:solidFill>
                  <a:srgbClr val="343541"/>
                </a:solidFill>
              </a:rPr>
              <a:t>Optimizes complex data relationships for contextual and precise information retrieval</a:t>
            </a:r>
          </a:p>
          <a:p>
            <a:pPr marL="285750" indent="-285750">
              <a:spcAft>
                <a:spcPts val="300"/>
              </a:spcAft>
              <a:buFont typeface="Wingdings" panose="05000000000000000000" pitchFamily="2" charset="2"/>
              <a:buChar char="§"/>
            </a:pPr>
            <a:r>
              <a:rPr lang="en-US" sz="1600" kern="0">
                <a:solidFill>
                  <a:srgbClr val="343541"/>
                </a:solidFill>
              </a:rPr>
              <a:t>Designed for high performance scenes</a:t>
            </a:r>
          </a:p>
          <a:p>
            <a:pPr marL="285750" indent="-285750">
              <a:spcAft>
                <a:spcPts val="300"/>
              </a:spcAft>
              <a:buFont typeface="Wingdings" panose="05000000000000000000" pitchFamily="2" charset="2"/>
              <a:buChar char="§"/>
            </a:pPr>
            <a:endParaRPr lang="en-US" sz="1400" kern="0">
              <a:solidFill>
                <a:srgbClr val="343541"/>
              </a:solidFill>
            </a:endParaRPr>
          </a:p>
        </p:txBody>
      </p:sp>
      <p:sp>
        <p:nvSpPr>
          <p:cNvPr id="7" name="Rectangle 6">
            <a:extLst>
              <a:ext uri="{FF2B5EF4-FFF2-40B4-BE49-F238E27FC236}">
                <a16:creationId xmlns:a16="http://schemas.microsoft.com/office/drawing/2014/main" id="{8B7CD6FD-7C08-176F-7417-D568E311A3EE}"/>
              </a:ext>
            </a:extLst>
          </p:cNvPr>
          <p:cNvSpPr/>
          <p:nvPr/>
        </p:nvSpPr>
        <p:spPr>
          <a:xfrm>
            <a:off x="4343400" y="787340"/>
            <a:ext cx="3505200" cy="4073207"/>
          </a:xfrm>
          <a:prstGeom prst="rect">
            <a:avLst/>
          </a:prstGeom>
          <a:solidFill>
            <a:srgbClr val="156082">
              <a:alpha val="10196"/>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800" b="1" kern="0">
                <a:solidFill>
                  <a:schemeClr val="tx1"/>
                </a:solidFill>
              </a:rPr>
              <a:t>[Microsoft]</a:t>
            </a:r>
          </a:p>
          <a:p>
            <a:pPr marL="285750" indent="-285750">
              <a:spcAft>
                <a:spcPts val="300"/>
              </a:spcAft>
              <a:buFont typeface="Wingdings" panose="05000000000000000000" pitchFamily="2" charset="2"/>
              <a:buChar char="§"/>
            </a:pPr>
            <a:r>
              <a:rPr lang="en-US" sz="1600" kern="0">
                <a:solidFill>
                  <a:srgbClr val="343541"/>
                </a:solidFill>
              </a:rPr>
              <a:t>Processes structured and unstructured data into indexed entities and relationships </a:t>
            </a:r>
          </a:p>
          <a:p>
            <a:pPr marL="285750" indent="-285750">
              <a:spcAft>
                <a:spcPts val="300"/>
              </a:spcAft>
              <a:buFont typeface="Wingdings" panose="05000000000000000000" pitchFamily="2" charset="2"/>
              <a:buChar char="§"/>
            </a:pPr>
            <a:r>
              <a:rPr lang="en-US" sz="1600" kern="0">
                <a:solidFill>
                  <a:srgbClr val="343541"/>
                </a:solidFill>
              </a:rPr>
              <a:t>Retrieves indexed data and enriches user queries with contextual knowledge from the graph</a:t>
            </a:r>
          </a:p>
          <a:p>
            <a:pPr marL="285750" indent="-285750">
              <a:spcAft>
                <a:spcPts val="300"/>
              </a:spcAft>
              <a:buFont typeface="Wingdings" panose="05000000000000000000" pitchFamily="2" charset="2"/>
              <a:buChar char="§"/>
            </a:pPr>
            <a:r>
              <a:rPr lang="en-US" sz="1600" kern="0">
                <a:solidFill>
                  <a:srgbClr val="343541"/>
                </a:solidFill>
              </a:rPr>
              <a:t>Designed for accuracy and security</a:t>
            </a:r>
          </a:p>
        </p:txBody>
      </p:sp>
      <p:sp>
        <p:nvSpPr>
          <p:cNvPr id="8" name="Rectangle 7">
            <a:extLst>
              <a:ext uri="{FF2B5EF4-FFF2-40B4-BE49-F238E27FC236}">
                <a16:creationId xmlns:a16="http://schemas.microsoft.com/office/drawing/2014/main" id="{F87E2D3C-982C-5B66-422B-89AD3B62EEC5}"/>
              </a:ext>
            </a:extLst>
          </p:cNvPr>
          <p:cNvSpPr/>
          <p:nvPr/>
        </p:nvSpPr>
        <p:spPr>
          <a:xfrm>
            <a:off x="8114264" y="765568"/>
            <a:ext cx="3505199" cy="4073206"/>
          </a:xfrm>
          <a:prstGeom prst="rect">
            <a:avLst/>
          </a:prstGeom>
          <a:solidFill>
            <a:srgbClr val="156082">
              <a:alpha val="10196"/>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800" b="1" kern="0">
                <a:solidFill>
                  <a:schemeClr val="tx1"/>
                </a:solidFill>
              </a:rPr>
              <a:t>[LlamaIndex]</a:t>
            </a:r>
          </a:p>
          <a:p>
            <a:pPr marL="285750" indent="-285750">
              <a:spcAft>
                <a:spcPts val="300"/>
              </a:spcAft>
              <a:buFont typeface="Wingdings" panose="05000000000000000000" pitchFamily="2" charset="2"/>
              <a:buChar char="§"/>
            </a:pPr>
            <a:r>
              <a:rPr lang="en-US" sz="1600" kern="0">
                <a:solidFill>
                  <a:srgbClr val="343541"/>
                </a:solidFill>
              </a:rPr>
              <a:t>LlamaIndex connects LLMs to external data sources, enabling efficient retrieval of structured and unstructured information</a:t>
            </a:r>
          </a:p>
          <a:p>
            <a:pPr marL="285750" indent="-285750">
              <a:spcAft>
                <a:spcPts val="300"/>
              </a:spcAft>
              <a:buFont typeface="Wingdings" panose="05000000000000000000" pitchFamily="2" charset="2"/>
              <a:buChar char="§"/>
            </a:pPr>
            <a:r>
              <a:rPr lang="en-US" sz="1600" kern="0">
                <a:solidFill>
                  <a:srgbClr val="343541"/>
                </a:solidFill>
              </a:rPr>
              <a:t>It supports natural language queries, integrates with OpenAI or local models with tailored implementation options</a:t>
            </a:r>
          </a:p>
          <a:p>
            <a:pPr marL="285750" indent="-285750">
              <a:spcAft>
                <a:spcPts val="300"/>
              </a:spcAft>
              <a:buFont typeface="Wingdings" panose="05000000000000000000" pitchFamily="2" charset="2"/>
              <a:buChar char="§"/>
            </a:pPr>
            <a:r>
              <a:rPr lang="en-US" sz="1600" kern="0">
                <a:solidFill>
                  <a:srgbClr val="343541"/>
                </a:solidFill>
              </a:rPr>
              <a:t>Designed for knowledge extraction</a:t>
            </a:r>
          </a:p>
          <a:p>
            <a:pPr marL="285750" indent="-285750">
              <a:spcAft>
                <a:spcPts val="300"/>
              </a:spcAft>
              <a:buFont typeface="Wingdings" panose="05000000000000000000" pitchFamily="2" charset="2"/>
              <a:buChar char="§"/>
            </a:pPr>
            <a:endParaRPr lang="en-US" sz="1400" kern="0">
              <a:solidFill>
                <a:srgbClr val="343541"/>
              </a:solidFill>
            </a:endParaRPr>
          </a:p>
        </p:txBody>
      </p:sp>
      <p:pic>
        <p:nvPicPr>
          <p:cNvPr id="10" name="Picture 9">
            <a:extLst>
              <a:ext uri="{FF2B5EF4-FFF2-40B4-BE49-F238E27FC236}">
                <a16:creationId xmlns:a16="http://schemas.microsoft.com/office/drawing/2014/main" id="{CFD0AD02-EE3D-50F7-F9BF-960E685F18E2}"/>
              </a:ext>
            </a:extLst>
          </p:cNvPr>
          <p:cNvPicPr>
            <a:picLocks noChangeAspect="1"/>
          </p:cNvPicPr>
          <p:nvPr/>
        </p:nvPicPr>
        <p:blipFill>
          <a:blip r:embed="rId2"/>
          <a:stretch>
            <a:fillRect/>
          </a:stretch>
        </p:blipFill>
        <p:spPr>
          <a:xfrm>
            <a:off x="724719" y="3594559"/>
            <a:ext cx="3200832" cy="2378324"/>
          </a:xfrm>
          <a:prstGeom prst="rect">
            <a:avLst/>
          </a:prstGeom>
          <a:ln w="28575">
            <a:solidFill>
              <a:schemeClr val="tx1"/>
            </a:solidFill>
          </a:ln>
        </p:spPr>
      </p:pic>
      <p:pic>
        <p:nvPicPr>
          <p:cNvPr id="11" name="Picture 10" descr="A diagram of a diagram&#10;&#10;Description automatically generated">
            <a:extLst>
              <a:ext uri="{FF2B5EF4-FFF2-40B4-BE49-F238E27FC236}">
                <a16:creationId xmlns:a16="http://schemas.microsoft.com/office/drawing/2014/main" id="{B1C92988-DBA9-252E-9E22-603252276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9605" y="3594560"/>
            <a:ext cx="3132789" cy="2392869"/>
          </a:xfrm>
          <a:prstGeom prst="rect">
            <a:avLst/>
          </a:prstGeom>
          <a:ln w="28575">
            <a:solidFill>
              <a:schemeClr val="tx1">
                <a:lumMod val="95000"/>
                <a:lumOff val="5000"/>
              </a:schemeClr>
            </a:solidFill>
          </a:ln>
        </p:spPr>
      </p:pic>
      <p:pic>
        <p:nvPicPr>
          <p:cNvPr id="13" name="Picture 3">
            <a:extLst>
              <a:ext uri="{FF2B5EF4-FFF2-40B4-BE49-F238E27FC236}">
                <a16:creationId xmlns:a16="http://schemas.microsoft.com/office/drawing/2014/main" id="{40306963-6121-1444-078B-AE1A57DB38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6448" y="3594559"/>
            <a:ext cx="3200834" cy="2392869"/>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15" name="Diagram 14">
            <a:extLst>
              <a:ext uri="{FF2B5EF4-FFF2-40B4-BE49-F238E27FC236}">
                <a16:creationId xmlns:a16="http://schemas.microsoft.com/office/drawing/2014/main" id="{9259A2F4-703C-8047-9D50-8BB2D6904BB8}"/>
              </a:ext>
            </a:extLst>
          </p:cNvPr>
          <p:cNvGraphicFramePr/>
          <p:nvPr>
            <p:extLst>
              <p:ext uri="{D42A27DB-BD31-4B8C-83A1-F6EECF244321}">
                <p14:modId xmlns:p14="http://schemas.microsoft.com/office/powerpoint/2010/main" val="1531009516"/>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Oval 3">
            <a:extLst>
              <a:ext uri="{FF2B5EF4-FFF2-40B4-BE49-F238E27FC236}">
                <a16:creationId xmlns:a16="http://schemas.microsoft.com/office/drawing/2014/main" id="{D58AC97A-0B71-055B-8C04-6C4595ADF606}"/>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6</a:t>
            </a:fld>
            <a:endParaRPr lang="en-US" sz="1600">
              <a:latin typeface="72" panose="020B0503030000000003" pitchFamily="34" charset="0"/>
              <a:cs typeface="72" panose="020B0503030000000003" pitchFamily="34" charset="0"/>
            </a:endParaRPr>
          </a:p>
        </p:txBody>
      </p:sp>
      <p:sp>
        <p:nvSpPr>
          <p:cNvPr id="9" name="TextBox 3">
            <a:extLst>
              <a:ext uri="{FF2B5EF4-FFF2-40B4-BE49-F238E27FC236}">
                <a16:creationId xmlns:a16="http://schemas.microsoft.com/office/drawing/2014/main" id="{32AF1399-AD07-1A1E-4402-B07A4F0CE0B5}"/>
              </a:ext>
            </a:extLst>
          </p:cNvPr>
          <p:cNvSpPr txBox="1"/>
          <p:nvPr/>
        </p:nvSpPr>
        <p:spPr>
          <a:xfrm>
            <a:off x="235909" y="-1612"/>
            <a:ext cx="12192000" cy="523220"/>
          </a:xfrm>
          <a:prstGeom prst="rect">
            <a:avLst/>
          </a:prstGeom>
          <a:noFill/>
        </p:spPr>
        <p:txBody>
          <a:bodyPr wrap="square" lIns="0" tIns="0" rIns="0" bIns="0" rtlCol="0" anchor="t">
            <a:spAutoFit/>
          </a:bodyPr>
          <a:lstStyle/>
          <a:p>
            <a:r>
              <a:rPr lang="en-US" sz="3400" b="1" dirty="0">
                <a:solidFill>
                  <a:srgbClr val="0070AD"/>
                </a:solidFill>
                <a:latin typeface="Aptos Display" panose="020B0004020202020204" pitchFamily="34" charset="0"/>
              </a:rPr>
              <a:t>Vendor analysis to maximize value and optimize costs</a:t>
            </a:r>
          </a:p>
        </p:txBody>
      </p:sp>
    </p:spTree>
    <p:extLst>
      <p:ext uri="{BB962C8B-B14F-4D97-AF65-F5344CB8AC3E}">
        <p14:creationId xmlns:p14="http://schemas.microsoft.com/office/powerpoint/2010/main" val="1342899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F4E8F3B5-C975-D5C6-FCE5-DA414830A505}"/>
              </a:ext>
            </a:extLst>
          </p:cNvPr>
          <p:cNvGraphicFramePr/>
          <p:nvPr>
            <p:extLst>
              <p:ext uri="{D42A27DB-BD31-4B8C-83A1-F6EECF244321}">
                <p14:modId xmlns:p14="http://schemas.microsoft.com/office/powerpoint/2010/main" val="1244205415"/>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8">
            <a:extLst>
              <a:ext uri="{FF2B5EF4-FFF2-40B4-BE49-F238E27FC236}">
                <a16:creationId xmlns:a16="http://schemas.microsoft.com/office/drawing/2014/main" id="{BBE14BA8-0183-DA32-D4A1-63057A7A1EF1}"/>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7</a:t>
            </a:fld>
            <a:endParaRPr lang="en-US" sz="1600">
              <a:latin typeface="72" panose="020B0503030000000003" pitchFamily="34" charset="0"/>
              <a:cs typeface="72" panose="020B0503030000000003" pitchFamily="34" charset="0"/>
            </a:endParaRPr>
          </a:p>
        </p:txBody>
      </p:sp>
      <p:pic>
        <p:nvPicPr>
          <p:cNvPr id="5" name="Picture 4" descr="A screenshot of a computer screen&#10;&#10;Description automatically generated">
            <a:extLst>
              <a:ext uri="{FF2B5EF4-FFF2-40B4-BE49-F238E27FC236}">
                <a16:creationId xmlns:a16="http://schemas.microsoft.com/office/drawing/2014/main" id="{4B9CA688-0381-89FC-9152-F367FBC11328}"/>
              </a:ext>
            </a:extLst>
          </p:cNvPr>
          <p:cNvPicPr>
            <a:picLocks noChangeAspect="1"/>
          </p:cNvPicPr>
          <p:nvPr/>
        </p:nvPicPr>
        <p:blipFill>
          <a:blip r:embed="rId8">
            <a:extLst>
              <a:ext uri="{28A0092B-C50C-407E-A947-70E740481C1C}">
                <a14:useLocalDpi xmlns:a14="http://schemas.microsoft.com/office/drawing/2010/main" val="0"/>
              </a:ext>
            </a:extLst>
          </a:blip>
          <a:srcRect t="2117" r="1408" b="2270"/>
          <a:stretch/>
        </p:blipFill>
        <p:spPr>
          <a:xfrm>
            <a:off x="617138" y="521608"/>
            <a:ext cx="10818679" cy="5706051"/>
          </a:xfrm>
          <a:prstGeom prst="rect">
            <a:avLst/>
          </a:prstGeom>
        </p:spPr>
      </p:pic>
      <p:sp>
        <p:nvSpPr>
          <p:cNvPr id="2" name="TextBox 1">
            <a:extLst>
              <a:ext uri="{FF2B5EF4-FFF2-40B4-BE49-F238E27FC236}">
                <a16:creationId xmlns:a16="http://schemas.microsoft.com/office/drawing/2014/main" id="{8A0EEEEA-93F3-97ED-102E-20AEAFDB35ED}"/>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dirty="0">
                <a:solidFill>
                  <a:srgbClr val="0070AD"/>
                </a:solidFill>
                <a:latin typeface="Aptos Display" panose="020B0004020202020204" pitchFamily="34" charset="0"/>
              </a:rPr>
              <a:t>Architecture diagram representing a blueprint for the solution:</a:t>
            </a:r>
          </a:p>
        </p:txBody>
      </p:sp>
    </p:spTree>
    <p:extLst>
      <p:ext uri="{BB962C8B-B14F-4D97-AF65-F5344CB8AC3E}">
        <p14:creationId xmlns:p14="http://schemas.microsoft.com/office/powerpoint/2010/main" val="149916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98574-F25F-4748-E872-A9382393B7C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841E2C-9DE0-C3D8-E605-4F5CD1EEA28C}"/>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The vendor assessment shows how Microsoft is the best choice</a:t>
            </a:r>
          </a:p>
        </p:txBody>
      </p:sp>
      <p:graphicFrame>
        <p:nvGraphicFramePr>
          <p:cNvPr id="4" name="Table 3">
            <a:extLst>
              <a:ext uri="{FF2B5EF4-FFF2-40B4-BE49-F238E27FC236}">
                <a16:creationId xmlns:a16="http://schemas.microsoft.com/office/drawing/2014/main" id="{E0000F9C-3C3E-22A3-9342-4D47117422F4}"/>
              </a:ext>
            </a:extLst>
          </p:cNvPr>
          <p:cNvGraphicFramePr>
            <a:graphicFrameLocks noGrp="1"/>
          </p:cNvGraphicFramePr>
          <p:nvPr>
            <p:extLst>
              <p:ext uri="{D42A27DB-BD31-4B8C-83A1-F6EECF244321}">
                <p14:modId xmlns:p14="http://schemas.microsoft.com/office/powerpoint/2010/main" val="2279510276"/>
              </p:ext>
            </p:extLst>
          </p:nvPr>
        </p:nvGraphicFramePr>
        <p:xfrm>
          <a:off x="9170998" y="2049184"/>
          <a:ext cx="2678430" cy="3152055"/>
        </p:xfrm>
        <a:graphic>
          <a:graphicData uri="http://schemas.openxmlformats.org/drawingml/2006/table">
            <a:tbl>
              <a:tblPr firstRow="1" bandRow="1">
                <a:tableStyleId>{5C22544A-7EE6-4342-B048-85BDC9FD1C3A}</a:tableStyleId>
              </a:tblPr>
              <a:tblGrid>
                <a:gridCol w="1339215">
                  <a:extLst>
                    <a:ext uri="{9D8B030D-6E8A-4147-A177-3AD203B41FA5}">
                      <a16:colId xmlns:a16="http://schemas.microsoft.com/office/drawing/2014/main" val="3740307787"/>
                    </a:ext>
                  </a:extLst>
                </a:gridCol>
                <a:gridCol w="1339215">
                  <a:extLst>
                    <a:ext uri="{9D8B030D-6E8A-4147-A177-3AD203B41FA5}">
                      <a16:colId xmlns:a16="http://schemas.microsoft.com/office/drawing/2014/main" val="4167130489"/>
                    </a:ext>
                  </a:extLst>
                </a:gridCol>
              </a:tblGrid>
              <a:tr h="745885">
                <a:tc>
                  <a:txBody>
                    <a:bodyPr/>
                    <a:lstStyle/>
                    <a:p>
                      <a:pPr algn="ctr"/>
                      <a:r>
                        <a:rPr lang="en-US"/>
                        <a:t>Offering</a:t>
                      </a:r>
                    </a:p>
                  </a:txBody>
                  <a:tcPr>
                    <a:solidFill>
                      <a:srgbClr val="0070AD"/>
                    </a:solidFill>
                  </a:tcPr>
                </a:tc>
                <a:tc>
                  <a:txBody>
                    <a:bodyPr/>
                    <a:lstStyle/>
                    <a:p>
                      <a:pPr algn="ctr"/>
                      <a:r>
                        <a:rPr lang="en-US"/>
                        <a:t>Selection Matrix total</a:t>
                      </a:r>
                    </a:p>
                  </a:txBody>
                  <a:tcPr>
                    <a:solidFill>
                      <a:srgbClr val="0070AD"/>
                    </a:solidFill>
                  </a:tcPr>
                </a:tc>
                <a:extLst>
                  <a:ext uri="{0D108BD9-81ED-4DB2-BD59-A6C34878D82A}">
                    <a16:rowId xmlns:a16="http://schemas.microsoft.com/office/drawing/2014/main" val="4276067391"/>
                  </a:ext>
                </a:extLst>
              </a:tr>
              <a:tr h="745885">
                <a:tc>
                  <a:txBody>
                    <a:bodyPr/>
                    <a:lstStyle/>
                    <a:p>
                      <a:pPr algn="ctr"/>
                      <a:r>
                        <a:rPr lang="en-US"/>
                        <a:t>Microsoft </a:t>
                      </a:r>
                      <a:r>
                        <a:rPr lang="en-US" err="1"/>
                        <a:t>GraphRAG</a:t>
                      </a:r>
                      <a:endParaRPr lang="en-US"/>
                    </a:p>
                  </a:txBody>
                  <a:tcPr/>
                </a:tc>
                <a:tc>
                  <a:txBody>
                    <a:bodyPr/>
                    <a:lstStyle/>
                    <a:p>
                      <a:pPr algn="ctr"/>
                      <a:r>
                        <a:rPr lang="en-US"/>
                        <a:t>5.35</a:t>
                      </a:r>
                    </a:p>
                  </a:txBody>
                  <a:tcPr/>
                </a:tc>
                <a:extLst>
                  <a:ext uri="{0D108BD9-81ED-4DB2-BD59-A6C34878D82A}">
                    <a16:rowId xmlns:a16="http://schemas.microsoft.com/office/drawing/2014/main" val="4006920255"/>
                  </a:ext>
                </a:extLst>
              </a:tr>
              <a:tr h="745885">
                <a:tc>
                  <a:txBody>
                    <a:bodyPr/>
                    <a:lstStyle/>
                    <a:p>
                      <a:pPr algn="ctr"/>
                      <a:r>
                        <a:rPr lang="en-US"/>
                        <a:t>Llama Index</a:t>
                      </a:r>
                    </a:p>
                  </a:txBody>
                  <a:tcPr/>
                </a:tc>
                <a:tc>
                  <a:txBody>
                    <a:bodyPr/>
                    <a:lstStyle/>
                    <a:p>
                      <a:pPr algn="ctr"/>
                      <a:r>
                        <a:rPr lang="en-US"/>
                        <a:t>4.36</a:t>
                      </a:r>
                    </a:p>
                  </a:txBody>
                  <a:tcPr/>
                </a:tc>
                <a:extLst>
                  <a:ext uri="{0D108BD9-81ED-4DB2-BD59-A6C34878D82A}">
                    <a16:rowId xmlns:a16="http://schemas.microsoft.com/office/drawing/2014/main" val="4256680205"/>
                  </a:ext>
                </a:extLst>
              </a:tr>
              <a:tr h="745885">
                <a:tc>
                  <a:txBody>
                    <a:bodyPr/>
                    <a:lstStyle/>
                    <a:p>
                      <a:pPr algn="ctr"/>
                      <a:r>
                        <a:rPr lang="en-US"/>
                        <a:t>Neo4j</a:t>
                      </a:r>
                    </a:p>
                  </a:txBody>
                  <a:tcPr/>
                </a:tc>
                <a:tc>
                  <a:txBody>
                    <a:bodyPr/>
                    <a:lstStyle/>
                    <a:p>
                      <a:pPr algn="ctr"/>
                      <a:r>
                        <a:rPr lang="en-US"/>
                        <a:t>4.21</a:t>
                      </a:r>
                    </a:p>
                  </a:txBody>
                  <a:tcPr/>
                </a:tc>
                <a:extLst>
                  <a:ext uri="{0D108BD9-81ED-4DB2-BD59-A6C34878D82A}">
                    <a16:rowId xmlns:a16="http://schemas.microsoft.com/office/drawing/2014/main" val="2757959409"/>
                  </a:ext>
                </a:extLst>
              </a:tr>
            </a:tbl>
          </a:graphicData>
        </a:graphic>
      </p:graphicFrame>
      <p:grpSp>
        <p:nvGrpSpPr>
          <p:cNvPr id="39" name="Group 38">
            <a:extLst>
              <a:ext uri="{FF2B5EF4-FFF2-40B4-BE49-F238E27FC236}">
                <a16:creationId xmlns:a16="http://schemas.microsoft.com/office/drawing/2014/main" id="{EBAA21F1-FC67-8CF2-C61C-545660BDBF97}"/>
              </a:ext>
            </a:extLst>
          </p:cNvPr>
          <p:cNvGrpSpPr/>
          <p:nvPr/>
        </p:nvGrpSpPr>
        <p:grpSpPr>
          <a:xfrm>
            <a:off x="272231" y="768594"/>
            <a:ext cx="8200356" cy="5256702"/>
            <a:chOff x="350520" y="955412"/>
            <a:chExt cx="8200356" cy="5256702"/>
          </a:xfrm>
        </p:grpSpPr>
        <p:sp>
          <p:nvSpPr>
            <p:cNvPr id="19" name="직사각형 21">
              <a:extLst>
                <a:ext uri="{FF2B5EF4-FFF2-40B4-BE49-F238E27FC236}">
                  <a16:creationId xmlns:a16="http://schemas.microsoft.com/office/drawing/2014/main" id="{916557B2-D3B9-2AA2-C790-45D1904B6A2A}"/>
                </a:ext>
              </a:extLst>
            </p:cNvPr>
            <p:cNvSpPr/>
            <p:nvPr/>
          </p:nvSpPr>
          <p:spPr>
            <a:xfrm>
              <a:off x="350520" y="967409"/>
              <a:ext cx="8200356" cy="5244705"/>
            </a:xfrm>
            <a:prstGeom prst="rect">
              <a:avLst/>
            </a:prstGeom>
            <a:solidFill>
              <a:schemeClr val="accent1">
                <a:alpha val="7059"/>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solidFill>
                  <a:schemeClr val="tx1"/>
                </a:solidFill>
              </a:endParaRPr>
            </a:p>
          </p:txBody>
        </p:sp>
        <p:sp>
          <p:nvSpPr>
            <p:cNvPr id="20" name="Rectangle 34">
              <a:extLst>
                <a:ext uri="{FF2B5EF4-FFF2-40B4-BE49-F238E27FC236}">
                  <a16:creationId xmlns:a16="http://schemas.microsoft.com/office/drawing/2014/main" id="{120C8644-F905-6357-B598-71D0DF53E6FC}"/>
                </a:ext>
              </a:extLst>
            </p:cNvPr>
            <p:cNvSpPr/>
            <p:nvPr/>
          </p:nvSpPr>
          <p:spPr>
            <a:xfrm>
              <a:off x="3028950" y="1475837"/>
              <a:ext cx="5299504" cy="684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pPr>
              <a:r>
                <a:rPr lang="en-US" sz="1700" i="0">
                  <a:solidFill>
                    <a:schemeClr val="tx1"/>
                  </a:solidFill>
                  <a:effectLst/>
                  <a:latin typeface="Aptos (Body)"/>
                </a:rPr>
                <a:t>Handles large data volumes efficiently for enterprise-scale application</a:t>
              </a:r>
              <a:endParaRPr lang="en-US" sz="1700">
                <a:solidFill>
                  <a:schemeClr val="tx1"/>
                </a:solidFill>
                <a:latin typeface="Aptos (Body)"/>
              </a:endParaRPr>
            </a:p>
          </p:txBody>
        </p:sp>
        <p:sp>
          <p:nvSpPr>
            <p:cNvPr id="21" name="Rectangle 34">
              <a:extLst>
                <a:ext uri="{FF2B5EF4-FFF2-40B4-BE49-F238E27FC236}">
                  <a16:creationId xmlns:a16="http://schemas.microsoft.com/office/drawing/2014/main" id="{E68520B4-E7B1-603B-1791-E23BF83D8729}"/>
                </a:ext>
              </a:extLst>
            </p:cNvPr>
            <p:cNvSpPr/>
            <p:nvPr/>
          </p:nvSpPr>
          <p:spPr>
            <a:xfrm>
              <a:off x="3028950" y="2254568"/>
              <a:ext cx="5299504" cy="684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pPr>
              <a:endParaRPr lang="en-US" sz="1700" b="1">
                <a:solidFill>
                  <a:schemeClr val="tx1"/>
                </a:solidFill>
                <a:latin typeface="Aptos (Body)"/>
              </a:endParaRPr>
            </a:p>
            <a:p>
              <a:pPr>
                <a:lnSpc>
                  <a:spcPct val="90000"/>
                </a:lnSpc>
              </a:pPr>
              <a:r>
                <a:rPr lang="en-US" sz="1700">
                  <a:solidFill>
                    <a:schemeClr val="tx1"/>
                  </a:solidFill>
                  <a:latin typeface="Aptos (Body)"/>
                </a:rPr>
                <a:t>Integrates seamlessly with Microsoft tools like Azure and Office, making it highly adaptable</a:t>
              </a:r>
            </a:p>
            <a:p>
              <a:pPr>
                <a:lnSpc>
                  <a:spcPct val="90000"/>
                </a:lnSpc>
              </a:pPr>
              <a:endParaRPr lang="en-US" sz="1700" b="1">
                <a:solidFill>
                  <a:schemeClr val="tx1"/>
                </a:solidFill>
                <a:latin typeface="Aptos (Body)"/>
              </a:endParaRPr>
            </a:p>
          </p:txBody>
        </p:sp>
        <p:sp>
          <p:nvSpPr>
            <p:cNvPr id="22" name="Rectangle 34">
              <a:extLst>
                <a:ext uri="{FF2B5EF4-FFF2-40B4-BE49-F238E27FC236}">
                  <a16:creationId xmlns:a16="http://schemas.microsoft.com/office/drawing/2014/main" id="{558A493A-E67A-7AB3-379E-B8B2E6DC0B07}"/>
                </a:ext>
              </a:extLst>
            </p:cNvPr>
            <p:cNvSpPr/>
            <p:nvPr/>
          </p:nvSpPr>
          <p:spPr>
            <a:xfrm>
              <a:off x="3028949" y="3033299"/>
              <a:ext cx="5299505" cy="684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pPr>
              <a:r>
                <a:rPr lang="en-US" sz="1700" i="0">
                  <a:solidFill>
                    <a:schemeClr val="tx1"/>
                  </a:solidFill>
                  <a:effectLst/>
                  <a:latin typeface="Aptos (Body)"/>
                </a:rPr>
                <a:t>Prioritizes data security and compliance, adhering to industry standards for sensitive data</a:t>
              </a:r>
              <a:endParaRPr lang="en-US" sz="1700">
                <a:solidFill>
                  <a:schemeClr val="tx1"/>
                </a:solidFill>
                <a:latin typeface="Aptos (Body)"/>
              </a:endParaRPr>
            </a:p>
          </p:txBody>
        </p:sp>
        <p:sp>
          <p:nvSpPr>
            <p:cNvPr id="23" name="Rectangle 34">
              <a:extLst>
                <a:ext uri="{FF2B5EF4-FFF2-40B4-BE49-F238E27FC236}">
                  <a16:creationId xmlns:a16="http://schemas.microsoft.com/office/drawing/2014/main" id="{247F5E2A-4BE3-1D2C-43AB-EB6D65F99AD4}"/>
                </a:ext>
              </a:extLst>
            </p:cNvPr>
            <p:cNvSpPr/>
            <p:nvPr/>
          </p:nvSpPr>
          <p:spPr>
            <a:xfrm>
              <a:off x="3028950" y="3812030"/>
              <a:ext cx="5299504" cy="697749"/>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pPr>
              <a:r>
                <a:rPr lang="en-US" sz="1700">
                  <a:solidFill>
                    <a:schemeClr val="tx1"/>
                  </a:solidFill>
                  <a:latin typeface="Aptos (Body)"/>
                </a:rPr>
                <a:t>Calculator provided where after adding each component, can see what is the total price per component </a:t>
              </a:r>
            </a:p>
          </p:txBody>
        </p:sp>
        <p:sp>
          <p:nvSpPr>
            <p:cNvPr id="24" name="Rectangle 34">
              <a:extLst>
                <a:ext uri="{FF2B5EF4-FFF2-40B4-BE49-F238E27FC236}">
                  <a16:creationId xmlns:a16="http://schemas.microsoft.com/office/drawing/2014/main" id="{960E5524-66C8-03BB-2C1E-343C846761B6}"/>
                </a:ext>
              </a:extLst>
            </p:cNvPr>
            <p:cNvSpPr/>
            <p:nvPr/>
          </p:nvSpPr>
          <p:spPr>
            <a:xfrm>
              <a:off x="3028949" y="4589955"/>
              <a:ext cx="5299504" cy="68480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pPr>
              <a:r>
                <a:rPr lang="en-US" sz="1700" i="0">
                  <a:solidFill>
                    <a:schemeClr val="tx1"/>
                  </a:solidFill>
                  <a:effectLst/>
                  <a:latin typeface="Aptos (Body)"/>
                </a:rPr>
                <a:t>Optimized for retrieval-augmented generation (RAG), making it ideal for document retrieval use cases</a:t>
              </a:r>
              <a:endParaRPr lang="en-US" sz="1700">
                <a:solidFill>
                  <a:schemeClr val="tx1"/>
                </a:solidFill>
                <a:latin typeface="Aptos (Body)"/>
              </a:endParaRPr>
            </a:p>
          </p:txBody>
        </p:sp>
        <p:sp>
          <p:nvSpPr>
            <p:cNvPr id="25" name="Rectangle 34">
              <a:extLst>
                <a:ext uri="{FF2B5EF4-FFF2-40B4-BE49-F238E27FC236}">
                  <a16:creationId xmlns:a16="http://schemas.microsoft.com/office/drawing/2014/main" id="{6F17F22C-8F1C-07AD-A854-B36E161A8909}"/>
                </a:ext>
              </a:extLst>
            </p:cNvPr>
            <p:cNvSpPr/>
            <p:nvPr/>
          </p:nvSpPr>
          <p:spPr>
            <a:xfrm>
              <a:off x="3028948" y="5368686"/>
              <a:ext cx="5299503" cy="684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pPr>
              <a:r>
                <a:rPr lang="en-US" sz="1700" i="0">
                  <a:solidFill>
                    <a:schemeClr val="tx1"/>
                  </a:solidFill>
                  <a:effectLst/>
                  <a:latin typeface="Aptos (Body)"/>
                </a:rPr>
                <a:t>Excels in handling both structured and unstructured data, providing versatility</a:t>
              </a:r>
              <a:endParaRPr lang="en-US" sz="1700">
                <a:solidFill>
                  <a:schemeClr val="tx1"/>
                </a:solidFill>
                <a:latin typeface="Aptos (Body)"/>
              </a:endParaRPr>
            </a:p>
          </p:txBody>
        </p:sp>
        <p:sp>
          <p:nvSpPr>
            <p:cNvPr id="26" name="Rectangle 8">
              <a:extLst>
                <a:ext uri="{FF2B5EF4-FFF2-40B4-BE49-F238E27FC236}">
                  <a16:creationId xmlns:a16="http://schemas.microsoft.com/office/drawing/2014/main" id="{2A3330A2-FED5-8CF0-6DAB-57C11ACAA37A}"/>
                </a:ext>
              </a:extLst>
            </p:cNvPr>
            <p:cNvSpPr/>
            <p:nvPr/>
          </p:nvSpPr>
          <p:spPr>
            <a:xfrm>
              <a:off x="1218548" y="955412"/>
              <a:ext cx="6464300" cy="494070"/>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1200"/>
                </a:spcAft>
              </a:pPr>
              <a:r>
                <a:rPr lang="en-US" sz="2400" b="1" kern="0">
                  <a:solidFill>
                    <a:schemeClr val="tx1"/>
                  </a:solidFill>
                </a:rPr>
                <a:t>Why Microsoft GraphRAG for our use case:</a:t>
              </a:r>
              <a:endParaRPr lang="en-US" b="1">
                <a:solidFill>
                  <a:schemeClr val="tx1"/>
                </a:solidFill>
              </a:endParaRPr>
            </a:p>
          </p:txBody>
        </p:sp>
        <p:sp>
          <p:nvSpPr>
            <p:cNvPr id="27" name="직사각형 8">
              <a:extLst>
                <a:ext uri="{FF2B5EF4-FFF2-40B4-BE49-F238E27FC236}">
                  <a16:creationId xmlns:a16="http://schemas.microsoft.com/office/drawing/2014/main" id="{AF04D58D-B1BA-D36A-83FF-CB0E85E0BF74}"/>
                </a:ext>
              </a:extLst>
            </p:cNvPr>
            <p:cNvSpPr/>
            <p:nvPr/>
          </p:nvSpPr>
          <p:spPr>
            <a:xfrm>
              <a:off x="498801" y="1475837"/>
              <a:ext cx="2476500" cy="684000"/>
            </a:xfrm>
            <a:prstGeom prst="rect">
              <a:avLst/>
            </a:prstGeom>
            <a:solidFill>
              <a:schemeClr val="accent1">
                <a:lumMod val="50000"/>
                <a:alpha val="12157"/>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rPr>
                <a:t>SCALABILITY</a:t>
              </a:r>
              <a:endParaRPr lang="ko-KR" altLang="en-US" b="1">
                <a:solidFill>
                  <a:schemeClr val="tx1"/>
                </a:solidFill>
              </a:endParaRPr>
            </a:p>
          </p:txBody>
        </p:sp>
        <p:sp>
          <p:nvSpPr>
            <p:cNvPr id="28" name="직사각형 20">
              <a:extLst>
                <a:ext uri="{FF2B5EF4-FFF2-40B4-BE49-F238E27FC236}">
                  <a16:creationId xmlns:a16="http://schemas.microsoft.com/office/drawing/2014/main" id="{0293A328-3960-DA57-666B-FB700096D035}"/>
                </a:ext>
              </a:extLst>
            </p:cNvPr>
            <p:cNvSpPr/>
            <p:nvPr/>
          </p:nvSpPr>
          <p:spPr>
            <a:xfrm>
              <a:off x="498801" y="5369493"/>
              <a:ext cx="2476500" cy="684000"/>
            </a:xfrm>
            <a:prstGeom prst="rect">
              <a:avLst/>
            </a:prstGeom>
            <a:solidFill>
              <a:schemeClr val="accent1">
                <a:lumMod val="50000"/>
                <a:alpha val="12157"/>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rPr>
                <a:t>REAL TIME DATA PROCESSING</a:t>
              </a:r>
              <a:endParaRPr lang="ko-KR" altLang="en-US" b="1">
                <a:solidFill>
                  <a:schemeClr val="tx1"/>
                </a:solidFill>
              </a:endParaRPr>
            </a:p>
          </p:txBody>
        </p:sp>
        <p:sp>
          <p:nvSpPr>
            <p:cNvPr id="29" name="직사각형 21">
              <a:extLst>
                <a:ext uri="{FF2B5EF4-FFF2-40B4-BE49-F238E27FC236}">
                  <a16:creationId xmlns:a16="http://schemas.microsoft.com/office/drawing/2014/main" id="{7FF94702-F689-014A-7F96-F1E31C41BA97}"/>
                </a:ext>
              </a:extLst>
            </p:cNvPr>
            <p:cNvSpPr/>
            <p:nvPr/>
          </p:nvSpPr>
          <p:spPr>
            <a:xfrm>
              <a:off x="501650" y="2254568"/>
              <a:ext cx="2476500" cy="684000"/>
            </a:xfrm>
            <a:prstGeom prst="rect">
              <a:avLst/>
            </a:prstGeom>
            <a:solidFill>
              <a:schemeClr val="accent1">
                <a:lumMod val="50000"/>
                <a:alpha val="12157"/>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rPr>
                <a:t>EASE OF INTEGRATION</a:t>
              </a:r>
              <a:endParaRPr lang="ko-KR" altLang="en-US" b="1">
                <a:solidFill>
                  <a:schemeClr val="tx1"/>
                </a:solidFill>
              </a:endParaRPr>
            </a:p>
          </p:txBody>
        </p:sp>
        <p:sp>
          <p:nvSpPr>
            <p:cNvPr id="30" name="직사각형 22">
              <a:extLst>
                <a:ext uri="{FF2B5EF4-FFF2-40B4-BE49-F238E27FC236}">
                  <a16:creationId xmlns:a16="http://schemas.microsoft.com/office/drawing/2014/main" id="{FDF2A17E-1927-CB81-2FD0-F6A25A3D25C7}"/>
                </a:ext>
              </a:extLst>
            </p:cNvPr>
            <p:cNvSpPr/>
            <p:nvPr/>
          </p:nvSpPr>
          <p:spPr>
            <a:xfrm>
              <a:off x="501650" y="3033299"/>
              <a:ext cx="2476500" cy="684000"/>
            </a:xfrm>
            <a:prstGeom prst="rect">
              <a:avLst/>
            </a:prstGeom>
            <a:solidFill>
              <a:schemeClr val="accent1">
                <a:lumMod val="50000"/>
                <a:alpha val="12157"/>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rPr>
                <a:t>SECURITY COMPLIANCE</a:t>
              </a:r>
              <a:endParaRPr lang="ko-KR" altLang="en-US" b="1">
                <a:solidFill>
                  <a:schemeClr val="tx1"/>
                </a:solidFill>
              </a:endParaRPr>
            </a:p>
          </p:txBody>
        </p:sp>
        <p:sp>
          <p:nvSpPr>
            <p:cNvPr id="31" name="직사각형 23">
              <a:extLst>
                <a:ext uri="{FF2B5EF4-FFF2-40B4-BE49-F238E27FC236}">
                  <a16:creationId xmlns:a16="http://schemas.microsoft.com/office/drawing/2014/main" id="{16363600-7D32-5C08-FB49-C51CF14E125C}"/>
                </a:ext>
              </a:extLst>
            </p:cNvPr>
            <p:cNvSpPr/>
            <p:nvPr/>
          </p:nvSpPr>
          <p:spPr>
            <a:xfrm>
              <a:off x="501650" y="3812030"/>
              <a:ext cx="2476500" cy="684000"/>
            </a:xfrm>
            <a:prstGeom prst="rect">
              <a:avLst/>
            </a:prstGeom>
            <a:solidFill>
              <a:schemeClr val="accent1">
                <a:lumMod val="50000"/>
                <a:alpha val="12157"/>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rPr>
                <a:t>COST TRANSPARENCY</a:t>
              </a:r>
              <a:endParaRPr lang="ko-KR" altLang="en-US" b="1">
                <a:solidFill>
                  <a:schemeClr val="tx1"/>
                </a:solidFill>
              </a:endParaRPr>
            </a:p>
          </p:txBody>
        </p:sp>
        <p:sp>
          <p:nvSpPr>
            <p:cNvPr id="32" name="직사각형 24">
              <a:extLst>
                <a:ext uri="{FF2B5EF4-FFF2-40B4-BE49-F238E27FC236}">
                  <a16:creationId xmlns:a16="http://schemas.microsoft.com/office/drawing/2014/main" id="{7BB92AFA-94B6-473C-6952-FD34FB0E9CE6}"/>
                </a:ext>
              </a:extLst>
            </p:cNvPr>
            <p:cNvSpPr/>
            <p:nvPr/>
          </p:nvSpPr>
          <p:spPr>
            <a:xfrm>
              <a:off x="501650" y="4590761"/>
              <a:ext cx="2476500" cy="684000"/>
            </a:xfrm>
            <a:prstGeom prst="rect">
              <a:avLst/>
            </a:prstGeom>
            <a:solidFill>
              <a:schemeClr val="accent1">
                <a:lumMod val="50000"/>
                <a:alpha val="12157"/>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rPr>
                <a:t>USE CASE FIT</a:t>
              </a:r>
              <a:endParaRPr lang="ko-KR" altLang="en-US" b="1">
                <a:solidFill>
                  <a:schemeClr val="tx1"/>
                </a:solidFill>
              </a:endParaRPr>
            </a:p>
          </p:txBody>
        </p:sp>
      </p:grpSp>
      <p:sp>
        <p:nvSpPr>
          <p:cNvPr id="33" name="Arrow: Right 32">
            <a:extLst>
              <a:ext uri="{FF2B5EF4-FFF2-40B4-BE49-F238E27FC236}">
                <a16:creationId xmlns:a16="http://schemas.microsoft.com/office/drawing/2014/main" id="{C190D8A6-0E2D-95AB-E2C7-A118857594A6}"/>
              </a:ext>
            </a:extLst>
          </p:cNvPr>
          <p:cNvSpPr/>
          <p:nvPr/>
        </p:nvSpPr>
        <p:spPr>
          <a:xfrm>
            <a:off x="8371616" y="1440130"/>
            <a:ext cx="498503" cy="381778"/>
          </a:xfrm>
          <a:prstGeom prst="rightArrow">
            <a:avLst/>
          </a:prstGeom>
          <a:solidFill>
            <a:schemeClr val="accent1">
              <a:alpha val="5215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Right 33">
            <a:extLst>
              <a:ext uri="{FF2B5EF4-FFF2-40B4-BE49-F238E27FC236}">
                <a16:creationId xmlns:a16="http://schemas.microsoft.com/office/drawing/2014/main" id="{BA1FD339-5884-57E8-CBB6-BD4295ED29D8}"/>
              </a:ext>
            </a:extLst>
          </p:cNvPr>
          <p:cNvSpPr/>
          <p:nvPr/>
        </p:nvSpPr>
        <p:spPr>
          <a:xfrm>
            <a:off x="8369582" y="5298972"/>
            <a:ext cx="498503" cy="381778"/>
          </a:xfrm>
          <a:prstGeom prst="rightArrow">
            <a:avLst/>
          </a:prstGeom>
          <a:solidFill>
            <a:schemeClr val="accent1">
              <a:alpha val="5215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Right 34">
            <a:extLst>
              <a:ext uri="{FF2B5EF4-FFF2-40B4-BE49-F238E27FC236}">
                <a16:creationId xmlns:a16="http://schemas.microsoft.com/office/drawing/2014/main" id="{C4A4221A-3FA5-B3D4-0ED7-812056C01E8A}"/>
              </a:ext>
            </a:extLst>
          </p:cNvPr>
          <p:cNvSpPr/>
          <p:nvPr/>
        </p:nvSpPr>
        <p:spPr>
          <a:xfrm>
            <a:off x="8369584" y="2211635"/>
            <a:ext cx="498503" cy="381778"/>
          </a:xfrm>
          <a:prstGeom prst="rightArrow">
            <a:avLst/>
          </a:prstGeom>
          <a:solidFill>
            <a:schemeClr val="accent1">
              <a:alpha val="5215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2CB02646-AEE0-7E65-0E0B-B98986BF3230}"/>
              </a:ext>
            </a:extLst>
          </p:cNvPr>
          <p:cNvSpPr/>
          <p:nvPr/>
        </p:nvSpPr>
        <p:spPr>
          <a:xfrm>
            <a:off x="8369584" y="3021165"/>
            <a:ext cx="498503" cy="381778"/>
          </a:xfrm>
          <a:prstGeom prst="rightArrow">
            <a:avLst/>
          </a:prstGeom>
          <a:solidFill>
            <a:schemeClr val="accent1">
              <a:alpha val="5215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26CE3C57-6F22-49B2-2DA9-221A5EFBF3CA}"/>
              </a:ext>
            </a:extLst>
          </p:cNvPr>
          <p:cNvSpPr/>
          <p:nvPr/>
        </p:nvSpPr>
        <p:spPr>
          <a:xfrm>
            <a:off x="8374118" y="3776323"/>
            <a:ext cx="498503" cy="381778"/>
          </a:xfrm>
          <a:prstGeom prst="rightArrow">
            <a:avLst/>
          </a:prstGeom>
          <a:solidFill>
            <a:schemeClr val="accent1">
              <a:alpha val="5215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Right 37">
            <a:extLst>
              <a:ext uri="{FF2B5EF4-FFF2-40B4-BE49-F238E27FC236}">
                <a16:creationId xmlns:a16="http://schemas.microsoft.com/office/drawing/2014/main" id="{FC63E829-C93F-434B-B131-F460297B2F30}"/>
              </a:ext>
            </a:extLst>
          </p:cNvPr>
          <p:cNvSpPr/>
          <p:nvPr/>
        </p:nvSpPr>
        <p:spPr>
          <a:xfrm>
            <a:off x="8369583" y="4572649"/>
            <a:ext cx="498503" cy="381778"/>
          </a:xfrm>
          <a:prstGeom prst="rightArrow">
            <a:avLst/>
          </a:prstGeom>
          <a:solidFill>
            <a:schemeClr val="accent1">
              <a:alpha val="5215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Diagram 4">
            <a:extLst>
              <a:ext uri="{FF2B5EF4-FFF2-40B4-BE49-F238E27FC236}">
                <a16:creationId xmlns:a16="http://schemas.microsoft.com/office/drawing/2014/main" id="{47E648C9-16BF-56A5-C8FA-EF1B1A1D8229}"/>
              </a:ext>
            </a:extLst>
          </p:cNvPr>
          <p:cNvGraphicFramePr/>
          <p:nvPr>
            <p:extLst>
              <p:ext uri="{D42A27DB-BD31-4B8C-83A1-F6EECF244321}">
                <p14:modId xmlns:p14="http://schemas.microsoft.com/office/powerpoint/2010/main" val="2406771547"/>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Oval 7">
            <a:extLst>
              <a:ext uri="{FF2B5EF4-FFF2-40B4-BE49-F238E27FC236}">
                <a16:creationId xmlns:a16="http://schemas.microsoft.com/office/drawing/2014/main" id="{12163F5C-A518-5FCC-ECEE-00C7F8247382}"/>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8</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3898440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6A4395D3-B298-F04E-E20C-02705D225A18}"/>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Utilizing Microsoft GraphRAG with Azure </a:t>
            </a:r>
          </a:p>
        </p:txBody>
      </p:sp>
      <p:pic>
        <p:nvPicPr>
          <p:cNvPr id="8" name="Graphic 7" descr="Programmer male with solid fill">
            <a:extLst>
              <a:ext uri="{FF2B5EF4-FFF2-40B4-BE49-F238E27FC236}">
                <a16:creationId xmlns:a16="http://schemas.microsoft.com/office/drawing/2014/main" id="{2784C265-3DF6-2069-7D91-47B3BCDFC9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9181" y="3200552"/>
            <a:ext cx="747253" cy="747253"/>
          </a:xfrm>
          <a:prstGeom prst="rect">
            <a:avLst/>
          </a:prstGeom>
        </p:spPr>
      </p:pic>
      <p:sp>
        <p:nvSpPr>
          <p:cNvPr id="9" name="TextBox 8">
            <a:extLst>
              <a:ext uri="{FF2B5EF4-FFF2-40B4-BE49-F238E27FC236}">
                <a16:creationId xmlns:a16="http://schemas.microsoft.com/office/drawing/2014/main" id="{2B31F8F3-4B5A-7C9E-49FA-9F6A29CCCCBA}"/>
              </a:ext>
            </a:extLst>
          </p:cNvPr>
          <p:cNvSpPr txBox="1"/>
          <p:nvPr/>
        </p:nvSpPr>
        <p:spPr>
          <a:xfrm>
            <a:off x="75274" y="3995799"/>
            <a:ext cx="2114001" cy="830997"/>
          </a:xfrm>
          <a:prstGeom prst="rect">
            <a:avLst/>
          </a:prstGeom>
          <a:noFill/>
        </p:spPr>
        <p:txBody>
          <a:bodyPr wrap="square" rtlCol="0">
            <a:spAutoFit/>
          </a:bodyPr>
          <a:lstStyle/>
          <a:p>
            <a:pPr algn="ctr"/>
            <a:r>
              <a:rPr lang="en-US" sz="1200" b="1"/>
              <a:t>USERS</a:t>
            </a:r>
            <a:br>
              <a:rPr lang="en-US" sz="1200"/>
            </a:br>
            <a:r>
              <a:rPr lang="en-US" sz="1200"/>
              <a:t>queries for specific documents or data, new documents or updates</a:t>
            </a:r>
          </a:p>
        </p:txBody>
      </p:sp>
      <p:pic>
        <p:nvPicPr>
          <p:cNvPr id="11" name="Picture 10">
            <a:extLst>
              <a:ext uri="{FF2B5EF4-FFF2-40B4-BE49-F238E27FC236}">
                <a16:creationId xmlns:a16="http://schemas.microsoft.com/office/drawing/2014/main" id="{7F386603-5EDD-5C33-244D-C6CFD80267C6}"/>
              </a:ext>
            </a:extLst>
          </p:cNvPr>
          <p:cNvPicPr>
            <a:picLocks noChangeAspect="1"/>
          </p:cNvPicPr>
          <p:nvPr/>
        </p:nvPicPr>
        <p:blipFill>
          <a:blip r:embed="rId5"/>
          <a:stretch>
            <a:fillRect/>
          </a:stretch>
        </p:blipFill>
        <p:spPr>
          <a:xfrm>
            <a:off x="2902766" y="3121679"/>
            <a:ext cx="1152686" cy="905001"/>
          </a:xfrm>
          <a:prstGeom prst="rect">
            <a:avLst/>
          </a:prstGeom>
        </p:spPr>
      </p:pic>
      <p:sp>
        <p:nvSpPr>
          <p:cNvPr id="12" name="TextBox 11">
            <a:extLst>
              <a:ext uri="{FF2B5EF4-FFF2-40B4-BE49-F238E27FC236}">
                <a16:creationId xmlns:a16="http://schemas.microsoft.com/office/drawing/2014/main" id="{76F05170-0DB2-4213-278E-1A9C706A37B8}"/>
              </a:ext>
            </a:extLst>
          </p:cNvPr>
          <p:cNvSpPr txBox="1"/>
          <p:nvPr/>
        </p:nvSpPr>
        <p:spPr>
          <a:xfrm>
            <a:off x="2362815" y="4040820"/>
            <a:ext cx="2114001" cy="646331"/>
          </a:xfrm>
          <a:prstGeom prst="rect">
            <a:avLst/>
          </a:prstGeom>
          <a:noFill/>
        </p:spPr>
        <p:txBody>
          <a:bodyPr wrap="square" rtlCol="0">
            <a:spAutoFit/>
          </a:bodyPr>
          <a:lstStyle/>
          <a:p>
            <a:pPr algn="ctr"/>
            <a:r>
              <a:rPr lang="en-US" sz="1200" b="1"/>
              <a:t>ORCHESTRATOR </a:t>
            </a:r>
            <a:br>
              <a:rPr lang="en-US" sz="1200"/>
            </a:br>
            <a:r>
              <a:rPr lang="en-US" sz="1200"/>
              <a:t>Co-ordinate between Azure AI search+ KG</a:t>
            </a:r>
          </a:p>
        </p:txBody>
      </p:sp>
      <p:pic>
        <p:nvPicPr>
          <p:cNvPr id="14" name="Picture 13">
            <a:extLst>
              <a:ext uri="{FF2B5EF4-FFF2-40B4-BE49-F238E27FC236}">
                <a16:creationId xmlns:a16="http://schemas.microsoft.com/office/drawing/2014/main" id="{C9A2D3DB-F7C4-1649-8F48-3FFF66622D51}"/>
              </a:ext>
            </a:extLst>
          </p:cNvPr>
          <p:cNvPicPr>
            <a:picLocks noChangeAspect="1"/>
          </p:cNvPicPr>
          <p:nvPr/>
        </p:nvPicPr>
        <p:blipFill>
          <a:blip r:embed="rId6"/>
          <a:stretch>
            <a:fillRect/>
          </a:stretch>
        </p:blipFill>
        <p:spPr>
          <a:xfrm>
            <a:off x="5818843" y="1584982"/>
            <a:ext cx="924054" cy="790685"/>
          </a:xfrm>
          <a:prstGeom prst="rect">
            <a:avLst/>
          </a:prstGeom>
        </p:spPr>
      </p:pic>
      <p:sp>
        <p:nvSpPr>
          <p:cNvPr id="15" name="TextBox 14">
            <a:extLst>
              <a:ext uri="{FF2B5EF4-FFF2-40B4-BE49-F238E27FC236}">
                <a16:creationId xmlns:a16="http://schemas.microsoft.com/office/drawing/2014/main" id="{C034EA4A-371D-4F4D-A962-3B87CD3868DB}"/>
              </a:ext>
            </a:extLst>
          </p:cNvPr>
          <p:cNvSpPr txBox="1"/>
          <p:nvPr/>
        </p:nvSpPr>
        <p:spPr>
          <a:xfrm>
            <a:off x="4968062" y="807898"/>
            <a:ext cx="2787563" cy="830997"/>
          </a:xfrm>
          <a:prstGeom prst="rect">
            <a:avLst/>
          </a:prstGeom>
          <a:noFill/>
        </p:spPr>
        <p:txBody>
          <a:bodyPr wrap="square" rtlCol="0">
            <a:spAutoFit/>
          </a:bodyPr>
          <a:lstStyle/>
          <a:p>
            <a:pPr algn="ctr"/>
            <a:r>
              <a:rPr lang="en-US" sz="1200" b="1"/>
              <a:t>AZURE AI SEARCH</a:t>
            </a:r>
            <a:br>
              <a:rPr lang="en-US" sz="1200"/>
            </a:br>
            <a:r>
              <a:rPr lang="en-US" sz="1200"/>
              <a:t>Used to query the knowledge graph retrieving relevant data for input into the LLM.</a:t>
            </a:r>
          </a:p>
        </p:txBody>
      </p:sp>
      <p:pic>
        <p:nvPicPr>
          <p:cNvPr id="20" name="Picture 19">
            <a:extLst>
              <a:ext uri="{FF2B5EF4-FFF2-40B4-BE49-F238E27FC236}">
                <a16:creationId xmlns:a16="http://schemas.microsoft.com/office/drawing/2014/main" id="{16F94A56-74F9-DA17-856B-1E6EE146D044}"/>
              </a:ext>
            </a:extLst>
          </p:cNvPr>
          <p:cNvPicPr>
            <a:picLocks noChangeAspect="1"/>
          </p:cNvPicPr>
          <p:nvPr/>
        </p:nvPicPr>
        <p:blipFill>
          <a:blip r:embed="rId7"/>
          <a:stretch>
            <a:fillRect/>
          </a:stretch>
        </p:blipFill>
        <p:spPr>
          <a:xfrm>
            <a:off x="8826921" y="1565768"/>
            <a:ext cx="846814" cy="829111"/>
          </a:xfrm>
          <a:prstGeom prst="rect">
            <a:avLst/>
          </a:prstGeom>
        </p:spPr>
      </p:pic>
      <p:pic>
        <p:nvPicPr>
          <p:cNvPr id="22" name="Picture 21">
            <a:extLst>
              <a:ext uri="{FF2B5EF4-FFF2-40B4-BE49-F238E27FC236}">
                <a16:creationId xmlns:a16="http://schemas.microsoft.com/office/drawing/2014/main" id="{4DD4368F-9AB3-BA5D-011A-6E55185FC3BE}"/>
              </a:ext>
            </a:extLst>
          </p:cNvPr>
          <p:cNvPicPr>
            <a:picLocks noChangeAspect="1"/>
          </p:cNvPicPr>
          <p:nvPr/>
        </p:nvPicPr>
        <p:blipFill>
          <a:blip r:embed="rId8"/>
          <a:stretch>
            <a:fillRect/>
          </a:stretch>
        </p:blipFill>
        <p:spPr>
          <a:xfrm>
            <a:off x="8844934" y="3202613"/>
            <a:ext cx="848282" cy="848282"/>
          </a:xfrm>
          <a:prstGeom prst="rect">
            <a:avLst/>
          </a:prstGeom>
        </p:spPr>
      </p:pic>
      <p:pic>
        <p:nvPicPr>
          <p:cNvPr id="24" name="Picture 23">
            <a:extLst>
              <a:ext uri="{FF2B5EF4-FFF2-40B4-BE49-F238E27FC236}">
                <a16:creationId xmlns:a16="http://schemas.microsoft.com/office/drawing/2014/main" id="{9980F324-C07C-D489-BBCC-CF31B83EC220}"/>
              </a:ext>
            </a:extLst>
          </p:cNvPr>
          <p:cNvPicPr>
            <a:picLocks noChangeAspect="1"/>
          </p:cNvPicPr>
          <p:nvPr/>
        </p:nvPicPr>
        <p:blipFill>
          <a:blip r:embed="rId9"/>
          <a:stretch>
            <a:fillRect/>
          </a:stretch>
        </p:blipFill>
        <p:spPr>
          <a:xfrm>
            <a:off x="5980791" y="4540273"/>
            <a:ext cx="762106" cy="628738"/>
          </a:xfrm>
          <a:prstGeom prst="rect">
            <a:avLst/>
          </a:prstGeom>
        </p:spPr>
      </p:pic>
      <p:pic>
        <p:nvPicPr>
          <p:cNvPr id="26" name="Graphic 25" descr="Database with solid fill">
            <a:extLst>
              <a:ext uri="{FF2B5EF4-FFF2-40B4-BE49-F238E27FC236}">
                <a16:creationId xmlns:a16="http://schemas.microsoft.com/office/drawing/2014/main" id="{8C86243D-6C27-0F14-0977-6D5549CA7A2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844934" y="4616665"/>
            <a:ext cx="914400" cy="914400"/>
          </a:xfrm>
          <a:prstGeom prst="rect">
            <a:avLst/>
          </a:prstGeom>
        </p:spPr>
      </p:pic>
      <p:sp>
        <p:nvSpPr>
          <p:cNvPr id="27" name="TextBox 26">
            <a:extLst>
              <a:ext uri="{FF2B5EF4-FFF2-40B4-BE49-F238E27FC236}">
                <a16:creationId xmlns:a16="http://schemas.microsoft.com/office/drawing/2014/main" id="{9593DB05-F81C-F2F6-78A7-3CFC6FA38878}"/>
              </a:ext>
            </a:extLst>
          </p:cNvPr>
          <p:cNvSpPr txBox="1"/>
          <p:nvPr/>
        </p:nvSpPr>
        <p:spPr>
          <a:xfrm>
            <a:off x="4951176" y="5136273"/>
            <a:ext cx="2787563" cy="830997"/>
          </a:xfrm>
          <a:prstGeom prst="rect">
            <a:avLst/>
          </a:prstGeom>
          <a:noFill/>
        </p:spPr>
        <p:txBody>
          <a:bodyPr wrap="square" rtlCol="0">
            <a:spAutoFit/>
          </a:bodyPr>
          <a:lstStyle/>
          <a:p>
            <a:pPr algn="ctr"/>
            <a:r>
              <a:rPr lang="en-US" sz="1200" b="1"/>
              <a:t>AZURE OPEN AI</a:t>
            </a:r>
            <a:br>
              <a:rPr lang="en-US" sz="1200"/>
            </a:br>
            <a:r>
              <a:rPr lang="en-US" sz="1200"/>
              <a:t>An LLM for generative AI processes the retrieved information to generate responses</a:t>
            </a:r>
          </a:p>
        </p:txBody>
      </p:sp>
      <p:sp>
        <p:nvSpPr>
          <p:cNvPr id="28" name="TextBox 27">
            <a:extLst>
              <a:ext uri="{FF2B5EF4-FFF2-40B4-BE49-F238E27FC236}">
                <a16:creationId xmlns:a16="http://schemas.microsoft.com/office/drawing/2014/main" id="{A28F1F31-68C2-79BD-E103-66309E26B741}"/>
              </a:ext>
            </a:extLst>
          </p:cNvPr>
          <p:cNvSpPr txBox="1"/>
          <p:nvPr/>
        </p:nvSpPr>
        <p:spPr>
          <a:xfrm>
            <a:off x="9796597" y="1421271"/>
            <a:ext cx="2163391" cy="1384995"/>
          </a:xfrm>
          <a:prstGeom prst="rect">
            <a:avLst/>
          </a:prstGeom>
          <a:noFill/>
        </p:spPr>
        <p:txBody>
          <a:bodyPr wrap="square" rtlCol="0">
            <a:spAutoFit/>
          </a:bodyPr>
          <a:lstStyle/>
          <a:p>
            <a:r>
              <a:rPr lang="en-US" sz="1200"/>
              <a:t>Azure Data Factory: Automates the process of ingesting data from various large-scale sources enabling KG to be continuously updated with fresh, diverse data</a:t>
            </a:r>
          </a:p>
        </p:txBody>
      </p:sp>
      <p:sp>
        <p:nvSpPr>
          <p:cNvPr id="29" name="TextBox 28">
            <a:extLst>
              <a:ext uri="{FF2B5EF4-FFF2-40B4-BE49-F238E27FC236}">
                <a16:creationId xmlns:a16="http://schemas.microsoft.com/office/drawing/2014/main" id="{463013BA-9ED4-077B-1747-9B2B87D7E96B}"/>
              </a:ext>
            </a:extLst>
          </p:cNvPr>
          <p:cNvSpPr txBox="1"/>
          <p:nvPr/>
        </p:nvSpPr>
        <p:spPr>
          <a:xfrm>
            <a:off x="9759334" y="3272109"/>
            <a:ext cx="1883733" cy="830997"/>
          </a:xfrm>
          <a:prstGeom prst="rect">
            <a:avLst/>
          </a:prstGeom>
          <a:noFill/>
        </p:spPr>
        <p:txBody>
          <a:bodyPr wrap="square" rtlCol="0">
            <a:spAutoFit/>
          </a:bodyPr>
          <a:lstStyle/>
          <a:p>
            <a:r>
              <a:rPr lang="en-US" sz="1200"/>
              <a:t>Employs tools like </a:t>
            </a:r>
            <a:r>
              <a:rPr lang="en-US" sz="1200" err="1"/>
              <a:t>NebulaGraph</a:t>
            </a:r>
            <a:r>
              <a:rPr lang="en-US" sz="1200"/>
              <a:t> for creating and managing the knowledge graph</a:t>
            </a:r>
          </a:p>
        </p:txBody>
      </p:sp>
      <p:sp>
        <p:nvSpPr>
          <p:cNvPr id="30" name="TextBox 29">
            <a:extLst>
              <a:ext uri="{FF2B5EF4-FFF2-40B4-BE49-F238E27FC236}">
                <a16:creationId xmlns:a16="http://schemas.microsoft.com/office/drawing/2014/main" id="{8721FE76-9F73-5729-454E-F43F07D40917}"/>
              </a:ext>
            </a:extLst>
          </p:cNvPr>
          <p:cNvSpPr txBox="1"/>
          <p:nvPr/>
        </p:nvSpPr>
        <p:spPr>
          <a:xfrm>
            <a:off x="9759334" y="4869451"/>
            <a:ext cx="2114001" cy="461665"/>
          </a:xfrm>
          <a:prstGeom prst="rect">
            <a:avLst/>
          </a:prstGeom>
          <a:noFill/>
        </p:spPr>
        <p:txBody>
          <a:bodyPr wrap="square" rtlCol="0">
            <a:spAutoFit/>
          </a:bodyPr>
          <a:lstStyle/>
          <a:p>
            <a:r>
              <a:rPr lang="en-US" sz="1200"/>
              <a:t>Additional Data from databases </a:t>
            </a:r>
          </a:p>
        </p:txBody>
      </p:sp>
      <p:cxnSp>
        <p:nvCxnSpPr>
          <p:cNvPr id="41" name="Straight Arrow Connector 40">
            <a:extLst>
              <a:ext uri="{FF2B5EF4-FFF2-40B4-BE49-F238E27FC236}">
                <a16:creationId xmlns:a16="http://schemas.microsoft.com/office/drawing/2014/main" id="{7D7744D7-6BEA-DC8F-7ECD-175F542C1DC1}"/>
              </a:ext>
            </a:extLst>
          </p:cNvPr>
          <p:cNvCxnSpPr>
            <a:stCxn id="11" idx="3"/>
            <a:endCxn id="14" idx="1"/>
          </p:cNvCxnSpPr>
          <p:nvPr/>
        </p:nvCxnSpPr>
        <p:spPr>
          <a:xfrm flipV="1">
            <a:off x="4055452" y="1980325"/>
            <a:ext cx="1763391" cy="1593855"/>
          </a:xfrm>
          <a:prstGeom prst="straightConnector1">
            <a:avLst/>
          </a:prstGeom>
          <a:ln w="57150">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42" name="Straight Arrow Connector 41">
            <a:extLst>
              <a:ext uri="{FF2B5EF4-FFF2-40B4-BE49-F238E27FC236}">
                <a16:creationId xmlns:a16="http://schemas.microsoft.com/office/drawing/2014/main" id="{75FF6661-31A3-0F37-246A-76B6D511C160}"/>
              </a:ext>
            </a:extLst>
          </p:cNvPr>
          <p:cNvCxnSpPr>
            <a:cxnSpLocks/>
            <a:stCxn id="11" idx="3"/>
            <a:endCxn id="24" idx="1"/>
          </p:cNvCxnSpPr>
          <p:nvPr/>
        </p:nvCxnSpPr>
        <p:spPr>
          <a:xfrm>
            <a:off x="4055452" y="3574180"/>
            <a:ext cx="1925339" cy="1280462"/>
          </a:xfrm>
          <a:prstGeom prst="straightConnector1">
            <a:avLst/>
          </a:prstGeom>
          <a:ln w="57150">
            <a:headEnd type="triangle"/>
            <a:tailEnd type="triangle"/>
          </a:ln>
        </p:spPr>
        <p:style>
          <a:lnRef idx="3">
            <a:schemeClr val="accent1"/>
          </a:lnRef>
          <a:fillRef idx="0">
            <a:schemeClr val="accent1"/>
          </a:fillRef>
          <a:effectRef idx="2">
            <a:schemeClr val="accent1"/>
          </a:effectRef>
          <a:fontRef idx="minor">
            <a:schemeClr val="tx1"/>
          </a:fontRef>
        </p:style>
      </p:cxnSp>
      <p:sp>
        <p:nvSpPr>
          <p:cNvPr id="48" name="TextBox 47">
            <a:extLst>
              <a:ext uri="{FF2B5EF4-FFF2-40B4-BE49-F238E27FC236}">
                <a16:creationId xmlns:a16="http://schemas.microsoft.com/office/drawing/2014/main" id="{92CCB6C2-EFA2-2B02-F834-5E56C81123C4}"/>
              </a:ext>
            </a:extLst>
          </p:cNvPr>
          <p:cNvSpPr txBox="1"/>
          <p:nvPr/>
        </p:nvSpPr>
        <p:spPr>
          <a:xfrm>
            <a:off x="4717686" y="2874824"/>
            <a:ext cx="1713598" cy="307777"/>
          </a:xfrm>
          <a:prstGeom prst="rect">
            <a:avLst/>
          </a:prstGeom>
          <a:noFill/>
        </p:spPr>
        <p:txBody>
          <a:bodyPr wrap="square" rtlCol="0">
            <a:spAutoFit/>
          </a:bodyPr>
          <a:lstStyle/>
          <a:p>
            <a:r>
              <a:rPr lang="en-US" sz="1400"/>
              <a:t>Search queries</a:t>
            </a:r>
          </a:p>
        </p:txBody>
      </p:sp>
      <p:cxnSp>
        <p:nvCxnSpPr>
          <p:cNvPr id="49" name="Straight Arrow Connector 48">
            <a:extLst>
              <a:ext uri="{FF2B5EF4-FFF2-40B4-BE49-F238E27FC236}">
                <a16:creationId xmlns:a16="http://schemas.microsoft.com/office/drawing/2014/main" id="{843E71AF-5EA7-0758-C699-2618998EDF47}"/>
              </a:ext>
            </a:extLst>
          </p:cNvPr>
          <p:cNvCxnSpPr>
            <a:cxnSpLocks/>
            <a:stCxn id="22" idx="1"/>
            <a:endCxn id="14" idx="3"/>
          </p:cNvCxnSpPr>
          <p:nvPr/>
        </p:nvCxnSpPr>
        <p:spPr>
          <a:xfrm flipH="1" flipV="1">
            <a:off x="6742897" y="1980325"/>
            <a:ext cx="2102037" cy="1646429"/>
          </a:xfrm>
          <a:prstGeom prst="straightConnector1">
            <a:avLst/>
          </a:prstGeom>
          <a:ln w="57150">
            <a:headEnd type="triangle"/>
            <a:tailEnd type="triangle"/>
          </a:ln>
        </p:spPr>
        <p:style>
          <a:lnRef idx="3">
            <a:schemeClr val="accent1"/>
          </a:lnRef>
          <a:fillRef idx="0">
            <a:schemeClr val="accent1"/>
          </a:fillRef>
          <a:effectRef idx="2">
            <a:schemeClr val="accent1"/>
          </a:effectRef>
          <a:fontRef idx="minor">
            <a:schemeClr val="tx1"/>
          </a:fontRef>
        </p:style>
      </p:cxnSp>
      <p:sp>
        <p:nvSpPr>
          <p:cNvPr id="55" name="Rectangle 54">
            <a:extLst>
              <a:ext uri="{FF2B5EF4-FFF2-40B4-BE49-F238E27FC236}">
                <a16:creationId xmlns:a16="http://schemas.microsoft.com/office/drawing/2014/main" id="{A743E877-1BA1-7A01-BCC0-BADB45D6F464}"/>
              </a:ext>
            </a:extLst>
          </p:cNvPr>
          <p:cNvSpPr/>
          <p:nvPr/>
        </p:nvSpPr>
        <p:spPr>
          <a:xfrm>
            <a:off x="235909" y="521608"/>
            <a:ext cx="1932597" cy="518831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23138042-E91C-644F-397F-C33D97792F03}"/>
              </a:ext>
            </a:extLst>
          </p:cNvPr>
          <p:cNvSpPr/>
          <p:nvPr/>
        </p:nvSpPr>
        <p:spPr>
          <a:xfrm>
            <a:off x="2441808" y="521607"/>
            <a:ext cx="1932597" cy="518831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7D13FC51-3F35-D8EA-7512-78B7860F3846}"/>
              </a:ext>
            </a:extLst>
          </p:cNvPr>
          <p:cNvSpPr/>
          <p:nvPr/>
        </p:nvSpPr>
        <p:spPr>
          <a:xfrm>
            <a:off x="8315510" y="521607"/>
            <a:ext cx="3646881" cy="518831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Arrow Connector 62">
            <a:extLst>
              <a:ext uri="{FF2B5EF4-FFF2-40B4-BE49-F238E27FC236}">
                <a16:creationId xmlns:a16="http://schemas.microsoft.com/office/drawing/2014/main" id="{AD8323D0-C7C9-7839-95FC-F154A90ADDF5}"/>
              </a:ext>
            </a:extLst>
          </p:cNvPr>
          <p:cNvCxnSpPr>
            <a:cxnSpLocks/>
          </p:cNvCxnSpPr>
          <p:nvPr/>
        </p:nvCxnSpPr>
        <p:spPr>
          <a:xfrm flipH="1" flipV="1">
            <a:off x="9219492" y="2605639"/>
            <a:ext cx="49583" cy="506755"/>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53DB9862-AA5F-2FF9-DCFA-B9FBACEDF250}"/>
              </a:ext>
            </a:extLst>
          </p:cNvPr>
          <p:cNvCxnSpPr>
            <a:cxnSpLocks/>
          </p:cNvCxnSpPr>
          <p:nvPr/>
        </p:nvCxnSpPr>
        <p:spPr>
          <a:xfrm flipH="1" flipV="1">
            <a:off x="9264833" y="4132615"/>
            <a:ext cx="49583" cy="506755"/>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EB2DE258-58A5-7BB3-F1EF-D93AB6EEA4E9}"/>
              </a:ext>
            </a:extLst>
          </p:cNvPr>
          <p:cNvCxnSpPr>
            <a:cxnSpLocks/>
          </p:cNvCxnSpPr>
          <p:nvPr/>
        </p:nvCxnSpPr>
        <p:spPr>
          <a:xfrm>
            <a:off x="1424717" y="3785180"/>
            <a:ext cx="2032478" cy="0"/>
          </a:xfrm>
          <a:prstGeom prst="straightConnector1">
            <a:avLst/>
          </a:prstGeom>
          <a:ln w="57150">
            <a:headEnd type="triangle"/>
            <a:tailEnd type="triangle"/>
          </a:ln>
        </p:spPr>
        <p:style>
          <a:lnRef idx="3">
            <a:schemeClr val="accent1"/>
          </a:lnRef>
          <a:fillRef idx="0">
            <a:schemeClr val="accent1"/>
          </a:fillRef>
          <a:effectRef idx="2">
            <a:schemeClr val="accent1"/>
          </a:effectRef>
          <a:fontRef idx="minor">
            <a:schemeClr val="tx1"/>
          </a:fontRef>
        </p:style>
      </p:cxnSp>
      <p:sp>
        <p:nvSpPr>
          <p:cNvPr id="72" name="TextBox 71">
            <a:extLst>
              <a:ext uri="{FF2B5EF4-FFF2-40B4-BE49-F238E27FC236}">
                <a16:creationId xmlns:a16="http://schemas.microsoft.com/office/drawing/2014/main" id="{C5A8D299-CE2B-746F-156C-B3DAA803B25A}"/>
              </a:ext>
            </a:extLst>
          </p:cNvPr>
          <p:cNvSpPr txBox="1"/>
          <p:nvPr/>
        </p:nvSpPr>
        <p:spPr>
          <a:xfrm>
            <a:off x="5018121" y="4006245"/>
            <a:ext cx="2852471" cy="307777"/>
          </a:xfrm>
          <a:prstGeom prst="rect">
            <a:avLst/>
          </a:prstGeom>
          <a:noFill/>
        </p:spPr>
        <p:txBody>
          <a:bodyPr wrap="square" rtlCol="0">
            <a:spAutoFit/>
          </a:bodyPr>
          <a:lstStyle/>
          <a:p>
            <a:r>
              <a:rPr lang="en-US" sz="1400"/>
              <a:t>Prompt &amp; knowledge </a:t>
            </a:r>
            <a:r>
              <a:rPr lang="en-US" sz="1400">
                <a:sym typeface="Wingdings" panose="05000000000000000000" pitchFamily="2" charset="2"/>
              </a:rPr>
              <a:t></a:t>
            </a:r>
            <a:r>
              <a:rPr lang="en-US" sz="1400"/>
              <a:t> Response</a:t>
            </a:r>
          </a:p>
        </p:txBody>
      </p:sp>
      <p:sp>
        <p:nvSpPr>
          <p:cNvPr id="73" name="TextBox 72">
            <a:extLst>
              <a:ext uri="{FF2B5EF4-FFF2-40B4-BE49-F238E27FC236}">
                <a16:creationId xmlns:a16="http://schemas.microsoft.com/office/drawing/2014/main" id="{C06676A4-0AF3-BDCC-2189-A8F1AE35338A}"/>
              </a:ext>
            </a:extLst>
          </p:cNvPr>
          <p:cNvSpPr txBox="1"/>
          <p:nvPr/>
        </p:nvSpPr>
        <p:spPr>
          <a:xfrm>
            <a:off x="199412" y="5718223"/>
            <a:ext cx="2913977" cy="646331"/>
          </a:xfrm>
          <a:prstGeom prst="rect">
            <a:avLst/>
          </a:prstGeom>
          <a:noFill/>
        </p:spPr>
        <p:txBody>
          <a:bodyPr wrap="square" rtlCol="0">
            <a:spAutoFit/>
          </a:bodyPr>
          <a:lstStyle/>
          <a:p>
            <a:r>
              <a:rPr lang="en-US" sz="1200">
                <a:hlinkClick r:id="rId12"/>
              </a:rPr>
              <a:t>Microsoft</a:t>
            </a:r>
            <a:br>
              <a:rPr lang="en-US" sz="1200">
                <a:hlinkClick r:id="rId12"/>
              </a:rPr>
            </a:br>
            <a:r>
              <a:rPr lang="en-US" sz="1200">
                <a:hlinkClick r:id="rId13"/>
              </a:rPr>
              <a:t>Azure GraphRAG</a:t>
            </a:r>
            <a:br>
              <a:rPr lang="en-US" sz="1200"/>
            </a:br>
            <a:r>
              <a:rPr lang="en-US" sz="1200" err="1">
                <a:hlinkClick r:id="rId14"/>
              </a:rPr>
              <a:t>Github</a:t>
            </a:r>
            <a:r>
              <a:rPr lang="en-US" sz="1200">
                <a:hlinkClick r:id="rId14"/>
              </a:rPr>
              <a:t> - GraphRAG</a:t>
            </a:r>
            <a:endParaRPr lang="en-US" sz="1200"/>
          </a:p>
        </p:txBody>
      </p:sp>
      <p:sp>
        <p:nvSpPr>
          <p:cNvPr id="2" name="TextBox 1">
            <a:extLst>
              <a:ext uri="{FF2B5EF4-FFF2-40B4-BE49-F238E27FC236}">
                <a16:creationId xmlns:a16="http://schemas.microsoft.com/office/drawing/2014/main" id="{024E08EA-A30F-3924-5511-8DE5882D4BAF}"/>
              </a:ext>
            </a:extLst>
          </p:cNvPr>
          <p:cNvSpPr txBox="1"/>
          <p:nvPr/>
        </p:nvSpPr>
        <p:spPr>
          <a:xfrm>
            <a:off x="493569" y="630974"/>
            <a:ext cx="1398815" cy="369332"/>
          </a:xfrm>
          <a:prstGeom prst="rect">
            <a:avLst/>
          </a:prstGeom>
          <a:noFill/>
        </p:spPr>
        <p:txBody>
          <a:bodyPr wrap="square" rtlCol="0">
            <a:spAutoFit/>
          </a:bodyPr>
          <a:lstStyle/>
          <a:p>
            <a:r>
              <a:rPr lang="en-US" b="1" i="1">
                <a:solidFill>
                  <a:srgbClr val="0070AD"/>
                </a:solidFill>
              </a:rPr>
              <a:t>FRONTEND</a:t>
            </a:r>
          </a:p>
        </p:txBody>
      </p:sp>
      <p:sp>
        <p:nvSpPr>
          <p:cNvPr id="3" name="TextBox 2">
            <a:extLst>
              <a:ext uri="{FF2B5EF4-FFF2-40B4-BE49-F238E27FC236}">
                <a16:creationId xmlns:a16="http://schemas.microsoft.com/office/drawing/2014/main" id="{CCD7406C-4CAB-0AE1-2E36-51DE042047F4}"/>
              </a:ext>
            </a:extLst>
          </p:cNvPr>
          <p:cNvSpPr txBox="1"/>
          <p:nvPr/>
        </p:nvSpPr>
        <p:spPr>
          <a:xfrm>
            <a:off x="2719759" y="602107"/>
            <a:ext cx="1398815" cy="369332"/>
          </a:xfrm>
          <a:prstGeom prst="rect">
            <a:avLst/>
          </a:prstGeom>
          <a:noFill/>
        </p:spPr>
        <p:txBody>
          <a:bodyPr wrap="square" rtlCol="0">
            <a:spAutoFit/>
          </a:bodyPr>
          <a:lstStyle/>
          <a:p>
            <a:r>
              <a:rPr lang="en-US" b="1" i="1">
                <a:solidFill>
                  <a:srgbClr val="0070AD"/>
                </a:solidFill>
              </a:rPr>
              <a:t>INTERFACE</a:t>
            </a:r>
          </a:p>
        </p:txBody>
      </p:sp>
      <p:sp>
        <p:nvSpPr>
          <p:cNvPr id="4" name="TextBox 3">
            <a:extLst>
              <a:ext uri="{FF2B5EF4-FFF2-40B4-BE49-F238E27FC236}">
                <a16:creationId xmlns:a16="http://schemas.microsoft.com/office/drawing/2014/main" id="{2EA1C62D-F870-7244-154A-5B6AC7B7BE2B}"/>
              </a:ext>
            </a:extLst>
          </p:cNvPr>
          <p:cNvSpPr txBox="1"/>
          <p:nvPr/>
        </p:nvSpPr>
        <p:spPr>
          <a:xfrm>
            <a:off x="9839798" y="561116"/>
            <a:ext cx="1398815" cy="369332"/>
          </a:xfrm>
          <a:prstGeom prst="rect">
            <a:avLst/>
          </a:prstGeom>
          <a:noFill/>
        </p:spPr>
        <p:txBody>
          <a:bodyPr wrap="square" rtlCol="0">
            <a:spAutoFit/>
          </a:bodyPr>
          <a:lstStyle/>
          <a:p>
            <a:r>
              <a:rPr lang="en-US" b="1" i="1">
                <a:solidFill>
                  <a:srgbClr val="0070AD"/>
                </a:solidFill>
              </a:rPr>
              <a:t>BACKEND</a:t>
            </a:r>
          </a:p>
        </p:txBody>
      </p:sp>
      <p:sp>
        <p:nvSpPr>
          <p:cNvPr id="71" name="TextBox 70">
            <a:extLst>
              <a:ext uri="{FF2B5EF4-FFF2-40B4-BE49-F238E27FC236}">
                <a16:creationId xmlns:a16="http://schemas.microsoft.com/office/drawing/2014/main" id="{93508BE6-2C01-097D-81BA-B2BFC69C5158}"/>
              </a:ext>
            </a:extLst>
          </p:cNvPr>
          <p:cNvSpPr txBox="1"/>
          <p:nvPr/>
        </p:nvSpPr>
        <p:spPr>
          <a:xfrm>
            <a:off x="1701457" y="3423103"/>
            <a:ext cx="1317605" cy="307777"/>
          </a:xfrm>
          <a:prstGeom prst="rect">
            <a:avLst/>
          </a:prstGeom>
          <a:solidFill>
            <a:schemeClr val="bg1"/>
          </a:solidFill>
        </p:spPr>
        <p:txBody>
          <a:bodyPr wrap="square" rtlCol="0">
            <a:spAutoFit/>
          </a:bodyPr>
          <a:lstStyle/>
          <a:p>
            <a:r>
              <a:rPr lang="en-US" sz="1400"/>
              <a:t>Input queries</a:t>
            </a:r>
          </a:p>
        </p:txBody>
      </p:sp>
      <p:graphicFrame>
        <p:nvGraphicFramePr>
          <p:cNvPr id="13" name="Diagram 12">
            <a:extLst>
              <a:ext uri="{FF2B5EF4-FFF2-40B4-BE49-F238E27FC236}">
                <a16:creationId xmlns:a16="http://schemas.microsoft.com/office/drawing/2014/main" id="{DD6DBB63-9953-5DFE-3357-62D6E361A3B0}"/>
              </a:ext>
            </a:extLst>
          </p:cNvPr>
          <p:cNvGraphicFramePr/>
          <p:nvPr>
            <p:extLst>
              <p:ext uri="{D42A27DB-BD31-4B8C-83A1-F6EECF244321}">
                <p14:modId xmlns:p14="http://schemas.microsoft.com/office/powerpoint/2010/main" val="2476362241"/>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16" name="Oval 15">
            <a:extLst>
              <a:ext uri="{FF2B5EF4-FFF2-40B4-BE49-F238E27FC236}">
                <a16:creationId xmlns:a16="http://schemas.microsoft.com/office/drawing/2014/main" id="{549665A5-2B75-BC31-7585-45A490CC0C91}"/>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9</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87471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72" grpId="0"/>
      <p:bldP spid="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0">
            <a:extLst>
              <a:ext uri="{FF2B5EF4-FFF2-40B4-BE49-F238E27FC236}">
                <a16:creationId xmlns:a16="http://schemas.microsoft.com/office/drawing/2014/main" id="{8839EE7B-5A05-A256-8EB7-1AC34D082E9C}"/>
              </a:ext>
            </a:extLst>
          </p:cNvPr>
          <p:cNvGraphicFramePr>
            <a:graphicFrameLocks noGrp="1"/>
          </p:cNvGraphicFramePr>
          <p:nvPr>
            <p:extLst>
              <p:ext uri="{D42A27DB-BD31-4B8C-83A1-F6EECF244321}">
                <p14:modId xmlns:p14="http://schemas.microsoft.com/office/powerpoint/2010/main" val="2813615303"/>
              </p:ext>
            </p:extLst>
          </p:nvPr>
        </p:nvGraphicFramePr>
        <p:xfrm>
          <a:off x="388552" y="618096"/>
          <a:ext cx="11471459" cy="5418085"/>
        </p:xfrm>
        <a:graphic>
          <a:graphicData uri="http://schemas.openxmlformats.org/drawingml/2006/table">
            <a:tbl>
              <a:tblPr firstRow="1" lastRow="1" bandRow="1">
                <a:tableStyleId>{F5AB1C69-6EDB-4FF4-983F-18BD219EF322}</a:tableStyleId>
              </a:tblPr>
              <a:tblGrid>
                <a:gridCol w="3486755">
                  <a:extLst>
                    <a:ext uri="{9D8B030D-6E8A-4147-A177-3AD203B41FA5}">
                      <a16:colId xmlns:a16="http://schemas.microsoft.com/office/drawing/2014/main" val="3473398414"/>
                    </a:ext>
                  </a:extLst>
                </a:gridCol>
                <a:gridCol w="665392">
                  <a:extLst>
                    <a:ext uri="{9D8B030D-6E8A-4147-A177-3AD203B41FA5}">
                      <a16:colId xmlns:a16="http://schemas.microsoft.com/office/drawing/2014/main" val="3954734996"/>
                    </a:ext>
                  </a:extLst>
                </a:gridCol>
                <a:gridCol w="665392">
                  <a:extLst>
                    <a:ext uri="{9D8B030D-6E8A-4147-A177-3AD203B41FA5}">
                      <a16:colId xmlns:a16="http://schemas.microsoft.com/office/drawing/2014/main" val="764480667"/>
                    </a:ext>
                  </a:extLst>
                </a:gridCol>
                <a:gridCol w="665392">
                  <a:extLst>
                    <a:ext uri="{9D8B030D-6E8A-4147-A177-3AD203B41FA5}">
                      <a16:colId xmlns:a16="http://schemas.microsoft.com/office/drawing/2014/main" val="2927579170"/>
                    </a:ext>
                  </a:extLst>
                </a:gridCol>
                <a:gridCol w="665392">
                  <a:extLst>
                    <a:ext uri="{9D8B030D-6E8A-4147-A177-3AD203B41FA5}">
                      <a16:colId xmlns:a16="http://schemas.microsoft.com/office/drawing/2014/main" val="3721852309"/>
                    </a:ext>
                  </a:extLst>
                </a:gridCol>
                <a:gridCol w="665392">
                  <a:extLst>
                    <a:ext uri="{9D8B030D-6E8A-4147-A177-3AD203B41FA5}">
                      <a16:colId xmlns:a16="http://schemas.microsoft.com/office/drawing/2014/main" val="2496882058"/>
                    </a:ext>
                  </a:extLst>
                </a:gridCol>
                <a:gridCol w="665392">
                  <a:extLst>
                    <a:ext uri="{9D8B030D-6E8A-4147-A177-3AD203B41FA5}">
                      <a16:colId xmlns:a16="http://schemas.microsoft.com/office/drawing/2014/main" val="1020679256"/>
                    </a:ext>
                  </a:extLst>
                </a:gridCol>
                <a:gridCol w="665392">
                  <a:extLst>
                    <a:ext uri="{9D8B030D-6E8A-4147-A177-3AD203B41FA5}">
                      <a16:colId xmlns:a16="http://schemas.microsoft.com/office/drawing/2014/main" val="1971239008"/>
                    </a:ext>
                  </a:extLst>
                </a:gridCol>
                <a:gridCol w="665392">
                  <a:extLst>
                    <a:ext uri="{9D8B030D-6E8A-4147-A177-3AD203B41FA5}">
                      <a16:colId xmlns:a16="http://schemas.microsoft.com/office/drawing/2014/main" val="642544540"/>
                    </a:ext>
                  </a:extLst>
                </a:gridCol>
                <a:gridCol w="665392">
                  <a:extLst>
                    <a:ext uri="{9D8B030D-6E8A-4147-A177-3AD203B41FA5}">
                      <a16:colId xmlns:a16="http://schemas.microsoft.com/office/drawing/2014/main" val="3657028371"/>
                    </a:ext>
                  </a:extLst>
                </a:gridCol>
                <a:gridCol w="665392">
                  <a:extLst>
                    <a:ext uri="{9D8B030D-6E8A-4147-A177-3AD203B41FA5}">
                      <a16:colId xmlns:a16="http://schemas.microsoft.com/office/drawing/2014/main" val="2895327097"/>
                    </a:ext>
                  </a:extLst>
                </a:gridCol>
                <a:gridCol w="665392">
                  <a:extLst>
                    <a:ext uri="{9D8B030D-6E8A-4147-A177-3AD203B41FA5}">
                      <a16:colId xmlns:a16="http://schemas.microsoft.com/office/drawing/2014/main" val="1906416560"/>
                    </a:ext>
                  </a:extLst>
                </a:gridCol>
                <a:gridCol w="665392">
                  <a:extLst>
                    <a:ext uri="{9D8B030D-6E8A-4147-A177-3AD203B41FA5}">
                      <a16:colId xmlns:a16="http://schemas.microsoft.com/office/drawing/2014/main" val="410121391"/>
                    </a:ext>
                  </a:extLst>
                </a:gridCol>
              </a:tblGrid>
              <a:tr h="327709">
                <a:tc>
                  <a:txBody>
                    <a:bodyPr/>
                    <a:lstStyle/>
                    <a:p>
                      <a:endParaRPr lang="en-US" sz="1600" b="0">
                        <a:solidFill>
                          <a:schemeClr val="tx1"/>
                        </a:solidFill>
                      </a:endParaRPr>
                    </a:p>
                  </a:txBody>
                  <a:tcPr anchor="ctr">
                    <a:lnT w="38100" cmpd="sng">
                      <a:noFill/>
                    </a:lnT>
                    <a:noFill/>
                  </a:tcPr>
                </a:tc>
                <a:tc gridSpan="3">
                  <a:txBody>
                    <a:bodyPr/>
                    <a:lstStyle/>
                    <a:p>
                      <a:pPr algn="ctr"/>
                      <a:r>
                        <a:rPr lang="en-US" sz="1600" b="0">
                          <a:solidFill>
                            <a:schemeClr val="bg1">
                              <a:lumMod val="95000"/>
                            </a:schemeClr>
                          </a:solidFill>
                        </a:rPr>
                        <a:t>’25 Q1</a:t>
                      </a:r>
                    </a:p>
                  </a:txBody>
                  <a:tcPr>
                    <a:lnT w="38100" cmpd="sng">
                      <a:noFill/>
                    </a:lnT>
                    <a:solidFill>
                      <a:srgbClr val="0070AD"/>
                    </a:solidFill>
                  </a:tcPr>
                </a:tc>
                <a:tc hMerge="1">
                  <a:txBody>
                    <a:bodyPr/>
                    <a:lstStyle/>
                    <a:p>
                      <a:pPr algn="ctr"/>
                      <a:endParaRPr lang="en-US" sz="1800" b="0"/>
                    </a:p>
                  </a:txBody>
                  <a:tcPr>
                    <a:lnT w="38100" cmpd="sng">
                      <a:noFill/>
                    </a:lnT>
                  </a:tcPr>
                </a:tc>
                <a:tc hMerge="1">
                  <a:txBody>
                    <a:bodyPr/>
                    <a:lstStyle/>
                    <a:p>
                      <a:pPr algn="ctr"/>
                      <a:endParaRPr lang="en-US" sz="1800" b="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lumMod val="95000"/>
                            </a:schemeClr>
                          </a:solidFill>
                        </a:rPr>
                        <a:t>’25 Q2</a:t>
                      </a:r>
                    </a:p>
                  </a:txBody>
                  <a:tcPr>
                    <a:solidFill>
                      <a:srgbClr val="0070AD"/>
                    </a:solidFill>
                  </a:tcPr>
                </a:tc>
                <a:tc hMerge="1">
                  <a:txBody>
                    <a:bodyPr/>
                    <a:lstStyle/>
                    <a:p>
                      <a:pPr algn="ctr"/>
                      <a:endParaRPr lang="en-US" sz="1800" b="0"/>
                    </a:p>
                  </a:txBody>
                  <a:tcPr/>
                </a:tc>
                <a:tc hMerge="1">
                  <a:txBody>
                    <a:bodyPr/>
                    <a:lstStyle/>
                    <a:p>
                      <a:pPr algn="ctr"/>
                      <a:endParaRPr lang="en-US" sz="1800" b="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lumMod val="95000"/>
                            </a:schemeClr>
                          </a:solidFill>
                        </a:rPr>
                        <a:t>’25 Q3</a:t>
                      </a:r>
                    </a:p>
                  </a:txBody>
                  <a:tcPr>
                    <a:solidFill>
                      <a:srgbClr val="0070AD"/>
                    </a:solidFill>
                  </a:tcPr>
                </a:tc>
                <a:tc hMerge="1">
                  <a:txBody>
                    <a:bodyPr/>
                    <a:lstStyle/>
                    <a:p>
                      <a:pPr algn="ctr"/>
                      <a:endParaRPr lang="en-US" sz="1800" b="0"/>
                    </a:p>
                  </a:txBody>
                  <a:tcPr>
                    <a:lnT w="38100" cmpd="sng">
                      <a:noFill/>
                    </a:lnT>
                  </a:tcPr>
                </a:tc>
                <a:tc hMerge="1">
                  <a:txBody>
                    <a:bodyPr/>
                    <a:lstStyle/>
                    <a:p>
                      <a:pPr algn="ctr"/>
                      <a:endParaRPr lang="en-US" sz="1800" b="0"/>
                    </a:p>
                  </a:txBody>
                  <a:tcPr>
                    <a:lnT w="38100" cmpd="sng">
                      <a:noFill/>
                    </a:lnT>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lumMod val="95000"/>
                            </a:schemeClr>
                          </a:solidFill>
                        </a:rPr>
                        <a:t>’25 Q4</a:t>
                      </a:r>
                    </a:p>
                  </a:txBody>
                  <a:tcPr>
                    <a:lnT w="38100" cmpd="sng">
                      <a:noFill/>
                    </a:lnT>
                    <a:solidFill>
                      <a:srgbClr val="0070AD"/>
                    </a:solidFill>
                  </a:tcPr>
                </a:tc>
                <a:tc hMerge="1">
                  <a:txBody>
                    <a:bodyPr/>
                    <a:lstStyle/>
                    <a:p>
                      <a:pPr algn="ctr"/>
                      <a:endParaRPr lang="en-US" sz="1800" b="0"/>
                    </a:p>
                  </a:txBody>
                  <a:tcPr>
                    <a:lnT w="38100" cmpd="sng">
                      <a:noFill/>
                    </a:lnT>
                  </a:tcPr>
                </a:tc>
                <a:tc hMerge="1">
                  <a:txBody>
                    <a:bodyPr/>
                    <a:lstStyle/>
                    <a:p>
                      <a:pPr algn="ctr"/>
                      <a:endParaRPr lang="en-US" sz="1800" b="0"/>
                    </a:p>
                  </a:txBody>
                  <a:tcPr>
                    <a:lnT w="38100" cmpd="sng">
                      <a:noFill/>
                    </a:lnT>
                  </a:tcPr>
                </a:tc>
                <a:extLst>
                  <a:ext uri="{0D108BD9-81ED-4DB2-BD59-A6C34878D82A}">
                    <a16:rowId xmlns:a16="http://schemas.microsoft.com/office/drawing/2014/main" val="400688270"/>
                  </a:ext>
                </a:extLst>
              </a:tr>
              <a:tr h="327709">
                <a:tc>
                  <a:txBody>
                    <a:bodyPr/>
                    <a:lstStyle/>
                    <a:p>
                      <a:pPr algn="ctr"/>
                      <a:r>
                        <a:rPr lang="en-US" sz="1600" b="0">
                          <a:latin typeface="+mj-lt"/>
                        </a:rPr>
                        <a:t>Activity (2025)</a:t>
                      </a:r>
                    </a:p>
                  </a:txBody>
                  <a:tcPr anchor="ctr">
                    <a:solidFill>
                      <a:schemeClr val="bg1">
                        <a:lumMod val="75000"/>
                      </a:schemeClr>
                    </a:solidFill>
                  </a:tcPr>
                </a:tc>
                <a:tc>
                  <a:txBody>
                    <a:bodyPr/>
                    <a:lstStyle/>
                    <a:p>
                      <a:pPr algn="ctr"/>
                      <a:r>
                        <a:rPr lang="en-US" sz="1600" b="0"/>
                        <a:t>Jan</a:t>
                      </a:r>
                    </a:p>
                  </a:txBody>
                  <a:tcPr>
                    <a:solidFill>
                      <a:schemeClr val="bg1">
                        <a:lumMod val="75000"/>
                      </a:schemeClr>
                    </a:solidFill>
                  </a:tcPr>
                </a:tc>
                <a:tc>
                  <a:txBody>
                    <a:bodyPr/>
                    <a:lstStyle/>
                    <a:p>
                      <a:pPr algn="ctr"/>
                      <a:r>
                        <a:rPr lang="en-US" sz="1600" b="0"/>
                        <a:t>Feb</a:t>
                      </a:r>
                    </a:p>
                  </a:txBody>
                  <a:tcPr>
                    <a:solidFill>
                      <a:schemeClr val="bg1">
                        <a:lumMod val="75000"/>
                      </a:schemeClr>
                    </a:solidFill>
                  </a:tcPr>
                </a:tc>
                <a:tc>
                  <a:txBody>
                    <a:bodyPr/>
                    <a:lstStyle/>
                    <a:p>
                      <a:pPr algn="ctr"/>
                      <a:r>
                        <a:rPr lang="en-US" sz="1600" b="0"/>
                        <a:t>Mar</a:t>
                      </a:r>
                    </a:p>
                  </a:txBody>
                  <a:tcPr>
                    <a:solidFill>
                      <a:schemeClr val="bg1">
                        <a:lumMod val="75000"/>
                      </a:schemeClr>
                    </a:solidFill>
                  </a:tcPr>
                </a:tc>
                <a:tc>
                  <a:txBody>
                    <a:bodyPr/>
                    <a:lstStyle/>
                    <a:p>
                      <a:pPr algn="ctr"/>
                      <a:r>
                        <a:rPr lang="en-US" sz="1600" b="0"/>
                        <a:t>Apr</a:t>
                      </a:r>
                    </a:p>
                  </a:txBody>
                  <a:tcPr>
                    <a:solidFill>
                      <a:schemeClr val="bg1">
                        <a:lumMod val="75000"/>
                      </a:schemeClr>
                    </a:solidFill>
                  </a:tcPr>
                </a:tc>
                <a:tc>
                  <a:txBody>
                    <a:bodyPr/>
                    <a:lstStyle/>
                    <a:p>
                      <a:pPr algn="ctr"/>
                      <a:r>
                        <a:rPr lang="en-US" sz="1600" b="0"/>
                        <a:t>May</a:t>
                      </a:r>
                    </a:p>
                  </a:txBody>
                  <a:tcPr>
                    <a:solidFill>
                      <a:schemeClr val="bg1">
                        <a:lumMod val="75000"/>
                      </a:schemeClr>
                    </a:solidFill>
                  </a:tcPr>
                </a:tc>
                <a:tc>
                  <a:txBody>
                    <a:bodyPr/>
                    <a:lstStyle/>
                    <a:p>
                      <a:pPr algn="ctr"/>
                      <a:r>
                        <a:rPr lang="en-US" sz="1600" b="0"/>
                        <a:t>Jun</a:t>
                      </a:r>
                    </a:p>
                  </a:txBody>
                  <a:tcPr>
                    <a:solidFill>
                      <a:schemeClr val="bg1">
                        <a:lumMod val="75000"/>
                      </a:schemeClr>
                    </a:solidFill>
                  </a:tcPr>
                </a:tc>
                <a:tc>
                  <a:txBody>
                    <a:bodyPr/>
                    <a:lstStyle/>
                    <a:p>
                      <a:pPr algn="ctr"/>
                      <a:r>
                        <a:rPr lang="en-US" sz="1600" b="0"/>
                        <a:t>July</a:t>
                      </a:r>
                    </a:p>
                  </a:txBody>
                  <a:tcPr>
                    <a:solidFill>
                      <a:schemeClr val="bg1">
                        <a:lumMod val="75000"/>
                      </a:schemeClr>
                    </a:solidFill>
                  </a:tcPr>
                </a:tc>
                <a:tc>
                  <a:txBody>
                    <a:bodyPr/>
                    <a:lstStyle/>
                    <a:p>
                      <a:pPr algn="ctr"/>
                      <a:r>
                        <a:rPr lang="en-US" sz="1600" b="0"/>
                        <a:t>Aug</a:t>
                      </a:r>
                    </a:p>
                  </a:txBody>
                  <a:tcPr>
                    <a:solidFill>
                      <a:schemeClr val="bg1">
                        <a:lumMod val="75000"/>
                      </a:schemeClr>
                    </a:solidFill>
                  </a:tcPr>
                </a:tc>
                <a:tc>
                  <a:txBody>
                    <a:bodyPr/>
                    <a:lstStyle/>
                    <a:p>
                      <a:pPr algn="ctr"/>
                      <a:r>
                        <a:rPr lang="en-US" sz="1600" b="0"/>
                        <a:t>Sept</a:t>
                      </a:r>
                    </a:p>
                  </a:txBody>
                  <a:tcPr>
                    <a:solidFill>
                      <a:schemeClr val="bg1">
                        <a:lumMod val="75000"/>
                      </a:schemeClr>
                    </a:solidFill>
                  </a:tcPr>
                </a:tc>
                <a:tc>
                  <a:txBody>
                    <a:bodyPr/>
                    <a:lstStyle/>
                    <a:p>
                      <a:pPr algn="ctr"/>
                      <a:r>
                        <a:rPr lang="en-US" sz="1600" b="0"/>
                        <a:t>Oct</a:t>
                      </a:r>
                    </a:p>
                  </a:txBody>
                  <a:tcPr>
                    <a:solidFill>
                      <a:schemeClr val="bg1">
                        <a:lumMod val="75000"/>
                      </a:schemeClr>
                    </a:solidFill>
                  </a:tcPr>
                </a:tc>
                <a:tc>
                  <a:txBody>
                    <a:bodyPr/>
                    <a:lstStyle/>
                    <a:p>
                      <a:pPr algn="ctr"/>
                      <a:r>
                        <a:rPr lang="en-US" sz="1600" b="0"/>
                        <a:t>Nov</a:t>
                      </a:r>
                    </a:p>
                  </a:txBody>
                  <a:tcPr>
                    <a:solidFill>
                      <a:schemeClr val="bg1">
                        <a:lumMod val="75000"/>
                      </a:schemeClr>
                    </a:solidFill>
                  </a:tcPr>
                </a:tc>
                <a:tc>
                  <a:txBody>
                    <a:bodyPr/>
                    <a:lstStyle/>
                    <a:p>
                      <a:pPr algn="ctr"/>
                      <a:r>
                        <a:rPr lang="en-US" sz="1600" b="0"/>
                        <a:t>Dec</a:t>
                      </a:r>
                    </a:p>
                  </a:txBody>
                  <a:tcPr>
                    <a:solidFill>
                      <a:schemeClr val="bg1">
                        <a:lumMod val="75000"/>
                      </a:schemeClr>
                    </a:solidFill>
                  </a:tcPr>
                </a:tc>
                <a:extLst>
                  <a:ext uri="{0D108BD9-81ED-4DB2-BD59-A6C34878D82A}">
                    <a16:rowId xmlns:a16="http://schemas.microsoft.com/office/drawing/2014/main" val="1047657730"/>
                  </a:ext>
                </a:extLst>
              </a:tr>
              <a:tr h="715001">
                <a:tc>
                  <a:txBody>
                    <a:bodyPr/>
                    <a:lstStyle/>
                    <a:p>
                      <a:r>
                        <a:rPr lang="en-US" sz="1400" b="1" spc="-70" baseline="0">
                          <a:solidFill>
                            <a:srgbClr val="0070AD"/>
                          </a:solidFill>
                        </a:rPr>
                        <a:t>Preparation and Planning: </a:t>
                      </a:r>
                      <a:r>
                        <a:rPr lang="en-US" sz="1400" spc="-70" baseline="0">
                          <a:solidFill>
                            <a:schemeClr val="tx1"/>
                          </a:solidFill>
                        </a:rPr>
                        <a:t>Finalize system architecture, set up azure ecosystem and databases</a:t>
                      </a:r>
                    </a:p>
                  </a:txBody>
                  <a:tcPr anchor="ct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extLst>
                  <a:ext uri="{0D108BD9-81ED-4DB2-BD59-A6C34878D82A}">
                    <a16:rowId xmlns:a16="http://schemas.microsoft.com/office/drawing/2014/main" val="1578751883"/>
                  </a:ext>
                </a:extLst>
              </a:tr>
              <a:tr h="7150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spc="-70" baseline="0" err="1">
                          <a:solidFill>
                            <a:srgbClr val="0070AD"/>
                          </a:solidFill>
                          <a:latin typeface="+mn-lt"/>
                          <a:ea typeface="+mn-ea"/>
                          <a:cs typeface="+mn-cs"/>
                        </a:rPr>
                        <a:t>GraphRAG</a:t>
                      </a:r>
                      <a:r>
                        <a:rPr lang="en-US" sz="1400" b="1" kern="1200" spc="-70" baseline="0">
                          <a:solidFill>
                            <a:srgbClr val="0070AD"/>
                          </a:solidFill>
                          <a:latin typeface="+mn-lt"/>
                          <a:ea typeface="+mn-ea"/>
                          <a:cs typeface="+mn-cs"/>
                        </a:rPr>
                        <a:t> Development</a:t>
                      </a:r>
                      <a:r>
                        <a:rPr lang="en-US" sz="1400" kern="1200" spc="-70" baseline="0">
                          <a:solidFill>
                            <a:srgbClr val="0070AD"/>
                          </a:solidFill>
                          <a:latin typeface="+mn-lt"/>
                          <a:ea typeface="+mn-ea"/>
                          <a:cs typeface="+mn-cs"/>
                        </a:rPr>
                        <a:t>: </a:t>
                      </a:r>
                      <a:r>
                        <a:rPr lang="en-US" sz="1400" kern="1200" spc="-70" baseline="0">
                          <a:solidFill>
                            <a:schemeClr val="tx1"/>
                          </a:solidFill>
                          <a:latin typeface="+mn-lt"/>
                          <a:ea typeface="+mn-ea"/>
                          <a:cs typeface="+mn-cs"/>
                        </a:rPr>
                        <a:t>Develop the Frontend for user queries, Orchestrator , Azure AI Search and </a:t>
                      </a:r>
                      <a:r>
                        <a:rPr lang="en-US" sz="1400" kern="1200" spc="-70" baseline="0" err="1">
                          <a:solidFill>
                            <a:schemeClr val="tx1"/>
                          </a:solidFill>
                          <a:latin typeface="+mn-lt"/>
                          <a:ea typeface="+mn-ea"/>
                          <a:cs typeface="+mn-cs"/>
                        </a:rPr>
                        <a:t>NebulaGraph</a:t>
                      </a:r>
                      <a:r>
                        <a:rPr lang="en-US" sz="1400" kern="1200" spc="-70" baseline="0">
                          <a:solidFill>
                            <a:schemeClr val="tx1"/>
                          </a:solidFill>
                          <a:latin typeface="+mn-lt"/>
                          <a:ea typeface="+mn-ea"/>
                          <a:cs typeface="+mn-cs"/>
                        </a:rPr>
                        <a:t> and test individually</a:t>
                      </a:r>
                    </a:p>
                  </a:txBody>
                  <a:tcPr anchor="ct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extLst>
                  <a:ext uri="{0D108BD9-81ED-4DB2-BD59-A6C34878D82A}">
                    <a16:rowId xmlns:a16="http://schemas.microsoft.com/office/drawing/2014/main" val="2690659732"/>
                  </a:ext>
                </a:extLst>
              </a:tr>
              <a:tr h="838606">
                <a:tc>
                  <a:txBody>
                    <a:bodyPr/>
                    <a:lstStyle/>
                    <a:p>
                      <a:pPr marL="0" algn="l" defTabSz="914400" rtl="0" eaLnBrk="1" latinLnBrk="0" hangingPunct="1"/>
                      <a:r>
                        <a:rPr lang="en-US" sz="1400" b="1" kern="1200" spc="-70" baseline="0">
                          <a:solidFill>
                            <a:srgbClr val="0070AD"/>
                          </a:solidFill>
                          <a:latin typeface="+mn-lt"/>
                          <a:ea typeface="+mn-ea"/>
                          <a:cs typeface="+mn-cs"/>
                        </a:rPr>
                        <a:t>Initiate Change Management</a:t>
                      </a:r>
                      <a:r>
                        <a:rPr lang="en-US" sz="1400" kern="1200" spc="-70" baseline="0">
                          <a:solidFill>
                            <a:srgbClr val="0070AD"/>
                          </a:solidFill>
                          <a:latin typeface="+mn-lt"/>
                          <a:ea typeface="+mn-ea"/>
                          <a:cs typeface="+mn-cs"/>
                        </a:rPr>
                        <a:t>:  </a:t>
                      </a:r>
                      <a:r>
                        <a:rPr lang="en-US" sz="1400" kern="1200" spc="-70" baseline="0">
                          <a:solidFill>
                            <a:schemeClr val="tx1"/>
                          </a:solidFill>
                          <a:latin typeface="+mn-lt"/>
                          <a:ea typeface="+mn-ea"/>
                          <a:cs typeface="+mn-cs"/>
                        </a:rPr>
                        <a:t>Introduce the concept to teams, prepare stakeholders for step 1 and 2 of Kotter's and ADKAR </a:t>
                      </a:r>
                    </a:p>
                  </a:txBody>
                  <a:tcPr anchor="ct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extLst>
                  <a:ext uri="{0D108BD9-81ED-4DB2-BD59-A6C34878D82A}">
                    <a16:rowId xmlns:a16="http://schemas.microsoft.com/office/drawing/2014/main" val="1653863981"/>
                  </a:ext>
                </a:extLst>
              </a:tr>
              <a:tr h="587024">
                <a:tc>
                  <a:txBody>
                    <a:bodyPr/>
                    <a:lstStyle/>
                    <a:p>
                      <a:pPr marL="0" algn="l" defTabSz="914400" rtl="0" eaLnBrk="1" latinLnBrk="0" hangingPunct="1"/>
                      <a:r>
                        <a:rPr lang="en-US" sz="1400" b="1" kern="1200" spc="-70" baseline="0">
                          <a:solidFill>
                            <a:srgbClr val="0070AD"/>
                          </a:solidFill>
                          <a:latin typeface="+mn-lt"/>
                          <a:ea typeface="+mn-ea"/>
                          <a:cs typeface="+mn-cs"/>
                        </a:rPr>
                        <a:t>Component integration</a:t>
                      </a:r>
                      <a:r>
                        <a:rPr lang="en-US" sz="1400" kern="1200" spc="-70" baseline="0">
                          <a:solidFill>
                            <a:srgbClr val="0070AD"/>
                          </a:solidFill>
                          <a:latin typeface="+mn-lt"/>
                          <a:ea typeface="+mn-ea"/>
                          <a:cs typeface="+mn-cs"/>
                        </a:rPr>
                        <a:t>: </a:t>
                      </a:r>
                      <a:r>
                        <a:rPr lang="en-US" sz="1400" kern="1200" spc="-70" baseline="0">
                          <a:solidFill>
                            <a:schemeClr val="tx1"/>
                          </a:solidFill>
                          <a:latin typeface="+mn-lt"/>
                          <a:ea typeface="+mn-ea"/>
                          <a:cs typeface="+mn-cs"/>
                        </a:rPr>
                        <a:t>Integrate all components and perform end to end testing</a:t>
                      </a:r>
                    </a:p>
                  </a:txBody>
                  <a:tcPr anchor="ct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tc>
                  <a:txBody>
                    <a:bodyPr/>
                    <a:lstStyle/>
                    <a:p>
                      <a:endParaRPr lang="en-US"/>
                    </a:p>
                  </a:txBody>
                  <a:tcPr>
                    <a:solidFill>
                      <a:schemeClr val="bg1">
                        <a:lumMod val="75000"/>
                      </a:schemeClr>
                    </a:solidFill>
                  </a:tcPr>
                </a:tc>
                <a:extLst>
                  <a:ext uri="{0D108BD9-81ED-4DB2-BD59-A6C34878D82A}">
                    <a16:rowId xmlns:a16="http://schemas.microsoft.com/office/drawing/2014/main" val="3626310732"/>
                  </a:ext>
                </a:extLst>
              </a:tr>
              <a:tr h="587024">
                <a:tc>
                  <a:txBody>
                    <a:bodyPr/>
                    <a:lstStyle/>
                    <a:p>
                      <a:pPr marL="0" algn="l" defTabSz="914400" rtl="0" eaLnBrk="1" latinLnBrk="0" hangingPunct="1"/>
                      <a:r>
                        <a:rPr lang="en-US" sz="1400" b="1" kern="1200" spc="-70" baseline="0">
                          <a:solidFill>
                            <a:srgbClr val="0070AD"/>
                          </a:solidFill>
                          <a:latin typeface="+mn-lt"/>
                          <a:ea typeface="+mn-ea"/>
                          <a:cs typeface="+mn-cs"/>
                        </a:rPr>
                        <a:t>Deployment</a:t>
                      </a:r>
                      <a:r>
                        <a:rPr lang="en-US" sz="1400" kern="1200" spc="-70" baseline="0">
                          <a:solidFill>
                            <a:srgbClr val="0070AD"/>
                          </a:solidFill>
                          <a:latin typeface="+mn-lt"/>
                          <a:ea typeface="+mn-ea"/>
                          <a:cs typeface="+mn-cs"/>
                        </a:rPr>
                        <a:t>: </a:t>
                      </a:r>
                      <a:r>
                        <a:rPr lang="en-US" sz="1400" kern="1200" spc="-70" baseline="0">
                          <a:solidFill>
                            <a:schemeClr val="tx1"/>
                          </a:solidFill>
                          <a:latin typeface="+mn-lt"/>
                          <a:ea typeface="+mn-ea"/>
                          <a:cs typeface="+mn-cs"/>
                        </a:rPr>
                        <a:t>Deploy the system in prod for people to use, perform hot fixes for bugs  </a:t>
                      </a:r>
                    </a:p>
                  </a:txBody>
                  <a:tcPr anchor="ct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extLst>
                  <a:ext uri="{0D108BD9-81ED-4DB2-BD59-A6C34878D82A}">
                    <a16:rowId xmlns:a16="http://schemas.microsoft.com/office/drawing/2014/main" val="3043543035"/>
                  </a:ext>
                </a:extLst>
              </a:tr>
              <a:tr h="540311">
                <a:tc>
                  <a:txBody>
                    <a:bodyPr/>
                    <a:lstStyle/>
                    <a:p>
                      <a:r>
                        <a:rPr lang="en-US" sz="1400" b="1" spc="-70" baseline="0">
                          <a:solidFill>
                            <a:srgbClr val="0070AD"/>
                          </a:solidFill>
                        </a:rPr>
                        <a:t>Change Management</a:t>
                      </a:r>
                      <a:r>
                        <a:rPr lang="en-US" sz="1400" spc="-70" baseline="0">
                          <a:solidFill>
                            <a:srgbClr val="0070AD"/>
                          </a:solidFill>
                        </a:rPr>
                        <a:t>: </a:t>
                      </a:r>
                      <a:r>
                        <a:rPr lang="en-US" sz="1400" b="0" spc="-70" baseline="0">
                          <a:solidFill>
                            <a:schemeClr val="tx1"/>
                          </a:solidFill>
                        </a:rPr>
                        <a:t>Encourage employees and others to use the system </a:t>
                      </a:r>
                    </a:p>
                  </a:txBody>
                  <a:tcPr anchor="ct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lang="en-US"/>
                    </a:p>
                  </a:txBody>
                  <a:tcPr>
                    <a:lnB w="12700" cap="flat" cmpd="sng" algn="ctr">
                      <a:solidFill>
                        <a:schemeClr val="bg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541479394"/>
                  </a:ext>
                </a:extLst>
              </a:tr>
              <a:tr h="587024">
                <a:tc>
                  <a:txBody>
                    <a:bodyPr/>
                    <a:lstStyle/>
                    <a:p>
                      <a:r>
                        <a:rPr lang="en-US" sz="1400" b="1" spc="-70" baseline="0">
                          <a:solidFill>
                            <a:srgbClr val="0070AD"/>
                          </a:solidFill>
                        </a:rPr>
                        <a:t>Future Roadmap:  </a:t>
                      </a:r>
                      <a:r>
                        <a:rPr lang="en-US" sz="1400" b="0" spc="-70" baseline="0">
                          <a:solidFill>
                            <a:schemeClr val="tx1"/>
                          </a:solidFill>
                        </a:rPr>
                        <a:t>Scalability, advanced features, cross-platform integration, and continuous innovation</a:t>
                      </a:r>
                    </a:p>
                  </a:txBody>
                  <a:tcPr anchor="ct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tc>
                  <a:txBody>
                    <a:bodyPr/>
                    <a:lstStyle/>
                    <a:p>
                      <a:endParaRPr lang="en-US"/>
                    </a:p>
                  </a:txBody>
                  <a:tcPr>
                    <a:lnT w="12700" cap="flat" cmpd="sng" algn="ctr">
                      <a:solidFill>
                        <a:schemeClr val="bg1"/>
                      </a:solidFill>
                      <a:prstDash val="solid"/>
                      <a:round/>
                      <a:headEnd type="none" w="med" len="med"/>
                      <a:tailEnd type="none" w="med" len="med"/>
                    </a:lnT>
                    <a:solidFill>
                      <a:srgbClr val="D9D9D9"/>
                    </a:solidFill>
                  </a:tcPr>
                </a:tc>
                <a:extLst>
                  <a:ext uri="{0D108BD9-81ED-4DB2-BD59-A6C34878D82A}">
                    <a16:rowId xmlns:a16="http://schemas.microsoft.com/office/drawing/2014/main" val="1630356400"/>
                  </a:ext>
                </a:extLst>
              </a:tr>
            </a:tbl>
          </a:graphicData>
        </a:graphic>
      </p:graphicFrame>
      <p:sp>
        <p:nvSpPr>
          <p:cNvPr id="3" name="Rectangle: Rounded Corners 2">
            <a:extLst>
              <a:ext uri="{FF2B5EF4-FFF2-40B4-BE49-F238E27FC236}">
                <a16:creationId xmlns:a16="http://schemas.microsoft.com/office/drawing/2014/main" id="{DA2A3275-C79E-2CD8-7114-030E49CA251E}"/>
              </a:ext>
            </a:extLst>
          </p:cNvPr>
          <p:cNvSpPr/>
          <p:nvPr/>
        </p:nvSpPr>
        <p:spPr>
          <a:xfrm>
            <a:off x="3870960" y="1497743"/>
            <a:ext cx="651879" cy="249673"/>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4" name="Rectangle: Rounded Corners 3">
            <a:extLst>
              <a:ext uri="{FF2B5EF4-FFF2-40B4-BE49-F238E27FC236}">
                <a16:creationId xmlns:a16="http://schemas.microsoft.com/office/drawing/2014/main" id="{F5A11735-C7A8-D15E-5244-906D5D36676E}"/>
              </a:ext>
            </a:extLst>
          </p:cNvPr>
          <p:cNvSpPr/>
          <p:nvPr/>
        </p:nvSpPr>
        <p:spPr>
          <a:xfrm>
            <a:off x="4522839" y="2283817"/>
            <a:ext cx="1321779" cy="218605"/>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5" name="Rectangle: Rounded Corners 4">
            <a:extLst>
              <a:ext uri="{FF2B5EF4-FFF2-40B4-BE49-F238E27FC236}">
                <a16:creationId xmlns:a16="http://schemas.microsoft.com/office/drawing/2014/main" id="{E09D1188-6A72-4CAB-7456-166598360024}"/>
              </a:ext>
            </a:extLst>
          </p:cNvPr>
          <p:cNvSpPr/>
          <p:nvPr/>
        </p:nvSpPr>
        <p:spPr>
          <a:xfrm>
            <a:off x="4522839" y="3038823"/>
            <a:ext cx="1321779" cy="218606"/>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6" name="Rectangle: Rounded Corners 5">
            <a:extLst>
              <a:ext uri="{FF2B5EF4-FFF2-40B4-BE49-F238E27FC236}">
                <a16:creationId xmlns:a16="http://schemas.microsoft.com/office/drawing/2014/main" id="{C128D369-4A27-A616-652D-C781A4D2E788}"/>
              </a:ext>
            </a:extLst>
          </p:cNvPr>
          <p:cNvSpPr/>
          <p:nvPr/>
        </p:nvSpPr>
        <p:spPr>
          <a:xfrm>
            <a:off x="5904647" y="3766242"/>
            <a:ext cx="1281599" cy="235887"/>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7" name="Rectangle: Rounded Corners 6">
            <a:extLst>
              <a:ext uri="{FF2B5EF4-FFF2-40B4-BE49-F238E27FC236}">
                <a16:creationId xmlns:a16="http://schemas.microsoft.com/office/drawing/2014/main" id="{BA49124C-64AD-8469-9F8A-6F4CE12692E1}"/>
              </a:ext>
            </a:extLst>
          </p:cNvPr>
          <p:cNvSpPr/>
          <p:nvPr/>
        </p:nvSpPr>
        <p:spPr>
          <a:xfrm>
            <a:off x="7186246" y="4309905"/>
            <a:ext cx="1994804" cy="235887"/>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8" name="Rectangle: Rounded Corners 7">
            <a:extLst>
              <a:ext uri="{FF2B5EF4-FFF2-40B4-BE49-F238E27FC236}">
                <a16:creationId xmlns:a16="http://schemas.microsoft.com/office/drawing/2014/main" id="{516EB9DF-A51D-A72F-6B24-FF8A27193005}"/>
              </a:ext>
            </a:extLst>
          </p:cNvPr>
          <p:cNvSpPr/>
          <p:nvPr/>
        </p:nvSpPr>
        <p:spPr>
          <a:xfrm>
            <a:off x="5904647" y="4920735"/>
            <a:ext cx="5955363" cy="244766"/>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cxnSp>
        <p:nvCxnSpPr>
          <p:cNvPr id="9" name="Straight Arrow Connector 8">
            <a:extLst>
              <a:ext uri="{FF2B5EF4-FFF2-40B4-BE49-F238E27FC236}">
                <a16:creationId xmlns:a16="http://schemas.microsoft.com/office/drawing/2014/main" id="{94EBE2BD-A57E-BE9F-0EB3-84514E294608}"/>
              </a:ext>
            </a:extLst>
          </p:cNvPr>
          <p:cNvCxnSpPr>
            <a:cxnSpLocks/>
          </p:cNvCxnSpPr>
          <p:nvPr/>
        </p:nvCxnSpPr>
        <p:spPr>
          <a:xfrm>
            <a:off x="3881544" y="6142389"/>
            <a:ext cx="7978467" cy="0"/>
          </a:xfrm>
          <a:prstGeom prst="straightConnector1">
            <a:avLst/>
          </a:prstGeom>
          <a:ln w="57150">
            <a:solidFill>
              <a:srgbClr val="0070AD">
                <a:alpha val="60000"/>
              </a:srgbClr>
            </a:solidFill>
            <a:headEnd type="diamond"/>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DB1794B-F415-718B-58C5-1A8F2D6B35AA}"/>
              </a:ext>
            </a:extLst>
          </p:cNvPr>
          <p:cNvSpPr txBox="1"/>
          <p:nvPr/>
        </p:nvSpPr>
        <p:spPr>
          <a:xfrm>
            <a:off x="6930372" y="6067260"/>
            <a:ext cx="2708009" cy="154440"/>
          </a:xfrm>
          <a:prstGeom prst="rect">
            <a:avLst/>
          </a:prstGeom>
          <a:solidFill>
            <a:schemeClr val="bg1"/>
          </a:solidFill>
        </p:spPr>
        <p:txBody>
          <a:bodyPr wrap="square" lIns="0" tIns="0" rIns="0" bIns="0" anchor="ctr">
            <a:noAutofit/>
          </a:bodyPr>
          <a:lstStyle/>
          <a:p>
            <a:pPr algn="ctr"/>
            <a:r>
              <a:rPr lang="en-US" sz="1600">
                <a:solidFill>
                  <a:schemeClr val="accent1">
                    <a:lumMod val="50000"/>
                  </a:schemeClr>
                </a:solidFill>
                <a:latin typeface="+mj-lt"/>
                <a:cs typeface="72" panose="020B0503030000000003" pitchFamily="34" charset="0"/>
              </a:rPr>
              <a:t>Continuous Improvement</a:t>
            </a:r>
          </a:p>
        </p:txBody>
      </p:sp>
      <p:sp>
        <p:nvSpPr>
          <p:cNvPr id="11" name="Rectangle: Rounded Corners 10">
            <a:extLst>
              <a:ext uri="{FF2B5EF4-FFF2-40B4-BE49-F238E27FC236}">
                <a16:creationId xmlns:a16="http://schemas.microsoft.com/office/drawing/2014/main" id="{BC5D5ABA-28B8-6C4A-6A2F-FB5E8570C725}"/>
              </a:ext>
            </a:extLst>
          </p:cNvPr>
          <p:cNvSpPr/>
          <p:nvPr/>
        </p:nvSpPr>
        <p:spPr>
          <a:xfrm>
            <a:off x="9219415" y="5543351"/>
            <a:ext cx="2640596" cy="235887"/>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graphicFrame>
        <p:nvGraphicFramePr>
          <p:cNvPr id="17" name="Diagram 16">
            <a:extLst>
              <a:ext uri="{FF2B5EF4-FFF2-40B4-BE49-F238E27FC236}">
                <a16:creationId xmlns:a16="http://schemas.microsoft.com/office/drawing/2014/main" id="{D62D7D36-BD73-CFA1-A1E8-39F652B19E20}"/>
              </a:ext>
            </a:extLst>
          </p:cNvPr>
          <p:cNvGraphicFramePr/>
          <p:nvPr>
            <p:extLst>
              <p:ext uri="{D42A27DB-BD31-4B8C-83A1-F6EECF244321}">
                <p14:modId xmlns:p14="http://schemas.microsoft.com/office/powerpoint/2010/main" val="3010055099"/>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a:extLst>
              <a:ext uri="{FF2B5EF4-FFF2-40B4-BE49-F238E27FC236}">
                <a16:creationId xmlns:a16="http://schemas.microsoft.com/office/drawing/2014/main" id="{FC3CFCAA-7B1B-577B-C186-10E62C9A8D18}"/>
              </a:ext>
            </a:extLst>
          </p:cNvPr>
          <p:cNvSpPr txBox="1"/>
          <p:nvPr/>
        </p:nvSpPr>
        <p:spPr>
          <a:xfrm>
            <a:off x="235909" y="-1612"/>
            <a:ext cx="11757971" cy="104644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The timeline implements a pilot first, and then large-scale deployment</a:t>
            </a:r>
          </a:p>
        </p:txBody>
      </p:sp>
      <p:sp>
        <p:nvSpPr>
          <p:cNvPr id="16" name="Star: 5 Points 15">
            <a:extLst>
              <a:ext uri="{FF2B5EF4-FFF2-40B4-BE49-F238E27FC236}">
                <a16:creationId xmlns:a16="http://schemas.microsoft.com/office/drawing/2014/main" id="{9EC63BB5-76EC-4862-8FFF-BF3F3B15B616}"/>
              </a:ext>
            </a:extLst>
          </p:cNvPr>
          <p:cNvSpPr/>
          <p:nvPr/>
        </p:nvSpPr>
        <p:spPr>
          <a:xfrm>
            <a:off x="8972770" y="4232463"/>
            <a:ext cx="416560" cy="345440"/>
          </a:xfrm>
          <a:prstGeom prst="star5">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50A145B-97AD-D530-A58F-F8CCB3149953}"/>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10</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419758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74E6890-B39E-A24B-B840-146F0D3ED051}"/>
              </a:ext>
            </a:extLst>
          </p:cNvPr>
          <p:cNvGrpSpPr/>
          <p:nvPr/>
        </p:nvGrpSpPr>
        <p:grpSpPr>
          <a:xfrm>
            <a:off x="1685010" y="1115567"/>
            <a:ext cx="10100068" cy="4974337"/>
            <a:chOff x="1784340" y="1292163"/>
            <a:chExt cx="10021913" cy="4679951"/>
          </a:xfrm>
        </p:grpSpPr>
        <p:sp>
          <p:nvSpPr>
            <p:cNvPr id="3" name="Rectangle 2">
              <a:extLst>
                <a:ext uri="{FF2B5EF4-FFF2-40B4-BE49-F238E27FC236}">
                  <a16:creationId xmlns:a16="http://schemas.microsoft.com/office/drawing/2014/main" id="{4CA6D043-BC77-4FF2-C6FD-093EC34D3150}"/>
                </a:ext>
              </a:extLst>
            </p:cNvPr>
            <p:cNvSpPr/>
            <p:nvPr/>
          </p:nvSpPr>
          <p:spPr>
            <a:xfrm>
              <a:off x="2880850" y="1292163"/>
              <a:ext cx="2270990" cy="418528"/>
            </a:xfrm>
            <a:prstGeom prst="rect">
              <a:avLst/>
            </a:prstGeom>
            <a:solidFill>
              <a:srgbClr val="0070AD"/>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Aptos Display" panose="020B0004020202020204" pitchFamily="34" charset="0"/>
                  <a:cs typeface="Times New Roman" panose="02020603050405020304" pitchFamily="18" charset="0"/>
                </a:rPr>
                <a:t>Identified Risk</a:t>
              </a:r>
            </a:p>
          </p:txBody>
        </p:sp>
        <p:sp>
          <p:nvSpPr>
            <p:cNvPr id="4" name="Rectangle 3">
              <a:extLst>
                <a:ext uri="{FF2B5EF4-FFF2-40B4-BE49-F238E27FC236}">
                  <a16:creationId xmlns:a16="http://schemas.microsoft.com/office/drawing/2014/main" id="{10D5DD2D-219E-0EA7-C189-001F2F986657}"/>
                </a:ext>
              </a:extLst>
            </p:cNvPr>
            <p:cNvSpPr/>
            <p:nvPr/>
          </p:nvSpPr>
          <p:spPr>
            <a:xfrm>
              <a:off x="8065223" y="1292163"/>
              <a:ext cx="2270990" cy="418528"/>
            </a:xfrm>
            <a:prstGeom prst="rect">
              <a:avLst/>
            </a:prstGeom>
            <a:solidFill>
              <a:srgbClr val="0070AD"/>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Aptos Display" panose="020B0004020202020204" pitchFamily="34" charset="0"/>
                  <a:cs typeface="Times New Roman" panose="02020603050405020304" pitchFamily="18" charset="0"/>
                </a:rPr>
                <a:t>Mitigation Plan</a:t>
              </a:r>
            </a:p>
          </p:txBody>
        </p:sp>
        <p:sp>
          <p:nvSpPr>
            <p:cNvPr id="5" name="Rectangle 4">
              <a:extLst>
                <a:ext uri="{FF2B5EF4-FFF2-40B4-BE49-F238E27FC236}">
                  <a16:creationId xmlns:a16="http://schemas.microsoft.com/office/drawing/2014/main" id="{4A80FEE1-CC63-0A30-4741-750FDCE295D8}"/>
                </a:ext>
              </a:extLst>
            </p:cNvPr>
            <p:cNvSpPr/>
            <p:nvPr/>
          </p:nvSpPr>
          <p:spPr>
            <a:xfrm>
              <a:off x="1784341" y="1811177"/>
              <a:ext cx="4464011" cy="1245084"/>
            </a:xfrm>
            <a:prstGeom prst="rect">
              <a:avLst/>
            </a:prstGeom>
            <a:noFill/>
            <a:ln w="38100">
              <a:solidFill>
                <a:srgbClr val="0B45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ptos Display" panose="020B00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9FAE8E02-6CEA-9235-3412-DEBB93E34760}"/>
                </a:ext>
              </a:extLst>
            </p:cNvPr>
            <p:cNvSpPr/>
            <p:nvPr/>
          </p:nvSpPr>
          <p:spPr>
            <a:xfrm>
              <a:off x="6614860" y="1815204"/>
              <a:ext cx="5187508" cy="1241057"/>
            </a:xfrm>
            <a:prstGeom prst="rect">
              <a:avLst/>
            </a:prstGeom>
            <a:noFill/>
            <a:ln w="38100">
              <a:solidFill>
                <a:srgbClr val="0B45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ptos Display"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F4C5A38-38AC-8DF1-83B3-7BDF830C2471}"/>
                </a:ext>
              </a:extLst>
            </p:cNvPr>
            <p:cNvSpPr txBox="1"/>
            <p:nvPr/>
          </p:nvSpPr>
          <p:spPr>
            <a:xfrm>
              <a:off x="1937214" y="2010365"/>
              <a:ext cx="4267253" cy="694949"/>
            </a:xfrm>
            <a:prstGeom prst="rect">
              <a:avLst/>
            </a:prstGeom>
            <a:noFill/>
          </p:spPr>
          <p:txBody>
            <a:bodyPr wrap="square" rtlCol="0">
              <a:spAutoFit/>
            </a:bodyPr>
            <a:lstStyle/>
            <a:p>
              <a:r>
                <a:rPr lang="en-US" sz="1400" b="1" i="0">
                  <a:effectLst/>
                  <a:cs typeface="72" panose="020B0503030000000003" pitchFamily="34" charset="0"/>
                </a:rPr>
                <a:t>Security and Privac</a:t>
              </a:r>
              <a:r>
                <a:rPr lang="en-US" sz="1400" b="1">
                  <a:cs typeface="72" panose="020B0503030000000003" pitchFamily="34" charset="0"/>
                </a:rPr>
                <a:t>y Concerns: </a:t>
              </a:r>
              <a:r>
                <a:rPr lang="en-US" sz="1400"/>
                <a:t>Sensitive data used for generating user stories may be exposed to unauthorized access or misuse</a:t>
              </a:r>
              <a:r>
                <a:rPr lang="en-US" sz="1400" b="1">
                  <a:cs typeface="72" panose="020B0503030000000003" pitchFamily="34" charset="0"/>
                </a:rPr>
                <a:t> </a:t>
              </a:r>
              <a:endParaRPr lang="en-US" sz="1400"/>
            </a:p>
          </p:txBody>
        </p:sp>
        <p:sp>
          <p:nvSpPr>
            <p:cNvPr id="9" name="TextBox 8">
              <a:extLst>
                <a:ext uri="{FF2B5EF4-FFF2-40B4-BE49-F238E27FC236}">
                  <a16:creationId xmlns:a16="http://schemas.microsoft.com/office/drawing/2014/main" id="{B7F53260-11DF-470E-1150-1B7CB175BED2}"/>
                </a:ext>
              </a:extLst>
            </p:cNvPr>
            <p:cNvSpPr txBox="1"/>
            <p:nvPr/>
          </p:nvSpPr>
          <p:spPr>
            <a:xfrm>
              <a:off x="6708663" y="1904065"/>
              <a:ext cx="5012012" cy="1100336"/>
            </a:xfrm>
            <a:prstGeom prst="rect">
              <a:avLst/>
            </a:prstGeom>
            <a:noFill/>
          </p:spPr>
          <p:txBody>
            <a:bodyPr wrap="square" rtlCol="0">
              <a:spAutoFit/>
            </a:bodyPr>
            <a:lstStyle/>
            <a:p>
              <a:pPr marL="111125" indent="-111125">
                <a:buFont typeface="Arial" panose="020B0604020202020204" pitchFamily="34" charset="0"/>
                <a:buChar char="•"/>
              </a:pPr>
              <a:r>
                <a:rPr lang="en-US" sz="1400" i="0">
                  <a:effectLst/>
                  <a:cs typeface="72" panose="020B0503030000000003" pitchFamily="34" charset="0"/>
                </a:rPr>
                <a:t>Implement a zero-trust security model that continuously verifies and restricts access to sensitive data based on user roles, device health, and contextual factors</a:t>
              </a:r>
            </a:p>
            <a:p>
              <a:pPr marL="111125" indent="-111125">
                <a:buFont typeface="Arial" panose="020B0604020202020204" pitchFamily="34" charset="0"/>
                <a:buChar char="•"/>
              </a:pPr>
              <a:r>
                <a:rPr lang="en-US" sz="1400" i="0">
                  <a:effectLst/>
                  <a:cs typeface="72" panose="020B0503030000000003" pitchFamily="34" charset="0"/>
                </a:rPr>
                <a:t>Regularly audit and monitor data usage logs to identify and respond to suspicious activities promptly</a:t>
              </a:r>
              <a:endParaRPr lang="en-US" sz="1400">
                <a:cs typeface="72" panose="020B0503030000000003" pitchFamily="34" charset="0"/>
              </a:endParaRPr>
            </a:p>
          </p:txBody>
        </p:sp>
        <p:sp>
          <p:nvSpPr>
            <p:cNvPr id="10" name="TextBox 9">
              <a:extLst>
                <a:ext uri="{FF2B5EF4-FFF2-40B4-BE49-F238E27FC236}">
                  <a16:creationId xmlns:a16="http://schemas.microsoft.com/office/drawing/2014/main" id="{320022A5-3D6D-4B20-FAB0-5C2F4486724B}"/>
                </a:ext>
              </a:extLst>
            </p:cNvPr>
            <p:cNvSpPr txBox="1"/>
            <p:nvPr/>
          </p:nvSpPr>
          <p:spPr>
            <a:xfrm>
              <a:off x="1893944" y="3449419"/>
              <a:ext cx="4267253" cy="897642"/>
            </a:xfrm>
            <a:prstGeom prst="rect">
              <a:avLst/>
            </a:prstGeom>
            <a:noFill/>
          </p:spPr>
          <p:txBody>
            <a:bodyPr wrap="square" rtlCol="0">
              <a:spAutoFit/>
            </a:bodyPr>
            <a:lstStyle/>
            <a:p>
              <a:r>
                <a:rPr lang="en-US" sz="1400" b="1" i="0">
                  <a:effectLst/>
                  <a:cs typeface="72" panose="020B0503030000000003" pitchFamily="34" charset="0"/>
                </a:rPr>
                <a:t>High Computational Cost</a:t>
              </a:r>
              <a:r>
                <a:rPr lang="en-US" sz="1400" b="0" i="0">
                  <a:effectLst/>
                  <a:cs typeface="72" panose="020B0503030000000003" pitchFamily="34" charset="0"/>
                </a:rPr>
                <a:t>: </a:t>
              </a:r>
              <a:r>
                <a:rPr lang="en-US" sz="1400" b="0" i="0">
                  <a:solidFill>
                    <a:srgbClr val="0D0D0D"/>
                  </a:solidFill>
                  <a:effectLst/>
                  <a:highlight>
                    <a:srgbClr val="FFFFFF"/>
                  </a:highlight>
                </a:rPr>
                <a:t>Using GraphRAG for large-scale user story generation may require significant computational resources, increasing costs upon scalability</a:t>
              </a:r>
              <a:endParaRPr lang="en-US" sz="1400">
                <a:cs typeface="72" panose="020B0503030000000003" pitchFamily="34" charset="0"/>
              </a:endParaRPr>
            </a:p>
          </p:txBody>
        </p:sp>
        <p:sp>
          <p:nvSpPr>
            <p:cNvPr id="11" name="TextBox 10">
              <a:extLst>
                <a:ext uri="{FF2B5EF4-FFF2-40B4-BE49-F238E27FC236}">
                  <a16:creationId xmlns:a16="http://schemas.microsoft.com/office/drawing/2014/main" id="{0F9E4C51-092C-09FD-8A34-7668763AEC98}"/>
                </a:ext>
              </a:extLst>
            </p:cNvPr>
            <p:cNvSpPr txBox="1"/>
            <p:nvPr/>
          </p:nvSpPr>
          <p:spPr>
            <a:xfrm>
              <a:off x="6680760" y="3381888"/>
              <a:ext cx="5039915" cy="1100336"/>
            </a:xfrm>
            <a:prstGeom prst="rect">
              <a:avLst/>
            </a:prstGeom>
            <a:noFill/>
          </p:spPr>
          <p:txBody>
            <a:bodyPr wrap="square" rtlCol="0">
              <a:spAutoFit/>
            </a:bodyPr>
            <a:lstStyle/>
            <a:p>
              <a:pPr marL="111125" indent="-111125">
                <a:buFont typeface="Arial" panose="020B0604020202020204" pitchFamily="34" charset="0"/>
                <a:buChar char="•"/>
              </a:pPr>
              <a:r>
                <a:rPr lang="en-US" sz="1400">
                  <a:cs typeface="72" panose="020B0503030000000003" pitchFamily="34" charset="0"/>
                </a:rPr>
                <a:t>Optimize the </a:t>
              </a:r>
              <a:r>
                <a:rPr lang="en-US" sz="1400" err="1">
                  <a:cs typeface="72" panose="020B0503030000000003" pitchFamily="34" charset="0"/>
                </a:rPr>
                <a:t>GraphRAG</a:t>
              </a:r>
              <a:r>
                <a:rPr lang="en-US" sz="1400">
                  <a:cs typeface="72" panose="020B0503030000000003" pitchFamily="34" charset="0"/>
                </a:rPr>
                <a:t> pipeline for efficiency, such as caching frequently used data and fine-tuning only necessary components</a:t>
              </a:r>
            </a:p>
            <a:p>
              <a:pPr marL="111125" indent="-111125">
                <a:buFont typeface="Arial" panose="020B0604020202020204" pitchFamily="34" charset="0"/>
                <a:buChar char="•"/>
              </a:pPr>
              <a:r>
                <a:rPr lang="en-US" sz="1400">
                  <a:cs typeface="72" panose="020B0503030000000003" pitchFamily="34" charset="0"/>
                </a:rPr>
                <a:t>Leverage cloud-based scalable resources in Azure to manage costs dynamically</a:t>
              </a:r>
            </a:p>
          </p:txBody>
        </p:sp>
        <p:sp>
          <p:nvSpPr>
            <p:cNvPr id="12" name="Rectangle 11">
              <a:extLst>
                <a:ext uri="{FF2B5EF4-FFF2-40B4-BE49-F238E27FC236}">
                  <a16:creationId xmlns:a16="http://schemas.microsoft.com/office/drawing/2014/main" id="{BD0D6909-10B0-69D0-A019-7D888D94A1C5}"/>
                </a:ext>
              </a:extLst>
            </p:cNvPr>
            <p:cNvSpPr/>
            <p:nvPr/>
          </p:nvSpPr>
          <p:spPr>
            <a:xfrm>
              <a:off x="1784340" y="3274766"/>
              <a:ext cx="4464011" cy="1245084"/>
            </a:xfrm>
            <a:prstGeom prst="rect">
              <a:avLst/>
            </a:prstGeom>
            <a:noFill/>
            <a:ln w="38100">
              <a:solidFill>
                <a:srgbClr val="0B45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ptos Display" panose="020B000402020202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AD27E56A-4363-FBEC-DA78-CCEFB5BB9304}"/>
                </a:ext>
              </a:extLst>
            </p:cNvPr>
            <p:cNvSpPr/>
            <p:nvPr/>
          </p:nvSpPr>
          <p:spPr>
            <a:xfrm>
              <a:off x="6614859" y="3274766"/>
              <a:ext cx="5187508" cy="1245084"/>
            </a:xfrm>
            <a:prstGeom prst="rect">
              <a:avLst/>
            </a:prstGeom>
            <a:noFill/>
            <a:ln w="38100">
              <a:solidFill>
                <a:srgbClr val="0B45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ptos Display" panose="020B000402020202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36F82E18-41AD-7CE9-19AC-82F0158B6600}"/>
                </a:ext>
              </a:extLst>
            </p:cNvPr>
            <p:cNvSpPr/>
            <p:nvPr/>
          </p:nvSpPr>
          <p:spPr>
            <a:xfrm>
              <a:off x="1784340" y="4727030"/>
              <a:ext cx="4464011" cy="1245084"/>
            </a:xfrm>
            <a:prstGeom prst="rect">
              <a:avLst/>
            </a:prstGeom>
            <a:noFill/>
            <a:ln w="38100">
              <a:solidFill>
                <a:srgbClr val="0B45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ptos Display" panose="020B000402020202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CDC049AC-9FC0-20F8-62B8-67BBB2437F07}"/>
                </a:ext>
              </a:extLst>
            </p:cNvPr>
            <p:cNvSpPr/>
            <p:nvPr/>
          </p:nvSpPr>
          <p:spPr>
            <a:xfrm>
              <a:off x="6618745" y="4716117"/>
              <a:ext cx="5187508" cy="1245084"/>
            </a:xfrm>
            <a:prstGeom prst="rect">
              <a:avLst/>
            </a:prstGeom>
            <a:noFill/>
            <a:ln w="38100">
              <a:solidFill>
                <a:srgbClr val="0B45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ptos Display" panose="020B000402020202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F53F9987-0A02-6D75-5507-9D753EEF37D2}"/>
                </a:ext>
              </a:extLst>
            </p:cNvPr>
            <p:cNvSpPr txBox="1"/>
            <p:nvPr/>
          </p:nvSpPr>
          <p:spPr>
            <a:xfrm>
              <a:off x="1893944" y="4954695"/>
              <a:ext cx="4267253" cy="694949"/>
            </a:xfrm>
            <a:prstGeom prst="rect">
              <a:avLst/>
            </a:prstGeom>
            <a:noFill/>
          </p:spPr>
          <p:txBody>
            <a:bodyPr wrap="square" rtlCol="0">
              <a:spAutoFit/>
            </a:bodyPr>
            <a:lstStyle/>
            <a:p>
              <a:r>
                <a:rPr lang="en-US" sz="1400" b="1"/>
                <a:t>Project Timeline Delays</a:t>
              </a:r>
              <a:r>
                <a:rPr lang="en-US" sz="1400"/>
                <a:t>: Unexpected technical challenges or resource constraints may delay project milestones</a:t>
              </a:r>
              <a:endParaRPr lang="en-US" sz="1400" b="0" i="0">
                <a:effectLst/>
                <a:cs typeface="72" panose="020B0503030000000003" pitchFamily="34" charset="0"/>
              </a:endParaRPr>
            </a:p>
          </p:txBody>
        </p:sp>
        <p:sp>
          <p:nvSpPr>
            <p:cNvPr id="17" name="TextBox 16">
              <a:extLst>
                <a:ext uri="{FF2B5EF4-FFF2-40B4-BE49-F238E27FC236}">
                  <a16:creationId xmlns:a16="http://schemas.microsoft.com/office/drawing/2014/main" id="{75ED45AB-0701-E2F9-F0E7-DED448C355AC}"/>
                </a:ext>
              </a:extLst>
            </p:cNvPr>
            <p:cNvSpPr txBox="1"/>
            <p:nvPr/>
          </p:nvSpPr>
          <p:spPr>
            <a:xfrm>
              <a:off x="6684812" y="4932313"/>
              <a:ext cx="5035977" cy="897642"/>
            </a:xfrm>
            <a:prstGeom prst="rect">
              <a:avLst/>
            </a:prstGeom>
            <a:noFill/>
          </p:spPr>
          <p:txBody>
            <a:bodyPr wrap="square" rtlCol="0">
              <a:spAutoFit/>
            </a:bodyPr>
            <a:lstStyle/>
            <a:p>
              <a:pPr marL="111125" indent="-111125">
                <a:buFont typeface="Arial" panose="020B0604020202020204" pitchFamily="34" charset="0"/>
                <a:buChar char="•"/>
              </a:pPr>
              <a:r>
                <a:rPr lang="en-US" sz="1400">
                  <a:cs typeface="72" panose="020B0503030000000003" pitchFamily="34" charset="0"/>
                </a:rPr>
                <a:t>Use Agile methodologies to break the project into manageable sprints, allowing for flexibility in addressing challenges</a:t>
              </a:r>
            </a:p>
            <a:p>
              <a:pPr marL="111125" indent="-111125">
                <a:buFont typeface="Arial" panose="020B0604020202020204" pitchFamily="34" charset="0"/>
                <a:buChar char="•"/>
              </a:pPr>
              <a:r>
                <a:rPr lang="en-US" sz="1400">
                  <a:cs typeface="72" panose="020B0503030000000003" pitchFamily="34" charset="0"/>
                </a:rPr>
                <a:t>Maintain a buffer in the project timeline to accommodate unforeseen delays</a:t>
              </a:r>
              <a:endParaRPr lang="en-US" sz="1400" i="0">
                <a:effectLst/>
                <a:cs typeface="72" panose="020B0503030000000003" pitchFamily="34" charset="0"/>
              </a:endParaRPr>
            </a:p>
          </p:txBody>
        </p:sp>
      </p:grpSp>
      <p:pic>
        <p:nvPicPr>
          <p:cNvPr id="23" name="Picture 22">
            <a:extLst>
              <a:ext uri="{FF2B5EF4-FFF2-40B4-BE49-F238E27FC236}">
                <a16:creationId xmlns:a16="http://schemas.microsoft.com/office/drawing/2014/main" id="{6C1990EE-A271-28F3-DD7C-061670421602}"/>
              </a:ext>
            </a:extLst>
          </p:cNvPr>
          <p:cNvPicPr>
            <a:picLocks noChangeAspect="1"/>
          </p:cNvPicPr>
          <p:nvPr/>
        </p:nvPicPr>
        <p:blipFill>
          <a:blip r:embed="rId2"/>
          <a:srcRect l="4665" t="917" r="2910" b="6536"/>
          <a:stretch/>
        </p:blipFill>
        <p:spPr>
          <a:xfrm>
            <a:off x="264398" y="1689033"/>
            <a:ext cx="1280160" cy="1323404"/>
          </a:xfrm>
          <a:prstGeom prst="rect">
            <a:avLst/>
          </a:prstGeom>
        </p:spPr>
      </p:pic>
      <p:pic>
        <p:nvPicPr>
          <p:cNvPr id="24" name="Picture 23">
            <a:extLst>
              <a:ext uri="{FF2B5EF4-FFF2-40B4-BE49-F238E27FC236}">
                <a16:creationId xmlns:a16="http://schemas.microsoft.com/office/drawing/2014/main" id="{7E9C48EC-1AF2-1724-B020-8ABEDA57614A}"/>
              </a:ext>
            </a:extLst>
          </p:cNvPr>
          <p:cNvPicPr>
            <a:picLocks noChangeAspect="1"/>
          </p:cNvPicPr>
          <p:nvPr/>
        </p:nvPicPr>
        <p:blipFill>
          <a:blip r:embed="rId2"/>
          <a:srcRect l="4665" t="917" r="2910" b="6536"/>
          <a:stretch/>
        </p:blipFill>
        <p:spPr>
          <a:xfrm>
            <a:off x="264398" y="3152094"/>
            <a:ext cx="1280160" cy="1323404"/>
          </a:xfrm>
          <a:prstGeom prst="rect">
            <a:avLst/>
          </a:prstGeom>
        </p:spPr>
      </p:pic>
      <p:pic>
        <p:nvPicPr>
          <p:cNvPr id="25" name="Picture 24">
            <a:extLst>
              <a:ext uri="{FF2B5EF4-FFF2-40B4-BE49-F238E27FC236}">
                <a16:creationId xmlns:a16="http://schemas.microsoft.com/office/drawing/2014/main" id="{DA90C2F5-9AF2-EDA5-3065-7DDF52BEF1B7}"/>
              </a:ext>
            </a:extLst>
          </p:cNvPr>
          <p:cNvPicPr>
            <a:picLocks noChangeAspect="1"/>
          </p:cNvPicPr>
          <p:nvPr/>
        </p:nvPicPr>
        <p:blipFill>
          <a:blip r:embed="rId2"/>
          <a:srcRect l="4665" t="917" r="2910" b="6536"/>
          <a:stretch/>
        </p:blipFill>
        <p:spPr>
          <a:xfrm>
            <a:off x="264398" y="4716116"/>
            <a:ext cx="1280160" cy="1323404"/>
          </a:xfrm>
          <a:prstGeom prst="rect">
            <a:avLst/>
          </a:prstGeom>
        </p:spPr>
      </p:pic>
      <p:sp>
        <p:nvSpPr>
          <p:cNvPr id="26" name="TextBox 25">
            <a:extLst>
              <a:ext uri="{FF2B5EF4-FFF2-40B4-BE49-F238E27FC236}">
                <a16:creationId xmlns:a16="http://schemas.microsoft.com/office/drawing/2014/main" id="{704D6401-7657-DD95-D0C0-95E352A64F25}"/>
              </a:ext>
            </a:extLst>
          </p:cNvPr>
          <p:cNvSpPr txBox="1"/>
          <p:nvPr/>
        </p:nvSpPr>
        <p:spPr>
          <a:xfrm>
            <a:off x="235909" y="-1612"/>
            <a:ext cx="11757971" cy="104644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Based on a risk analysis, mitigation strategies have been prepare to ensure success throughout the implementation</a:t>
            </a:r>
          </a:p>
        </p:txBody>
      </p:sp>
      <p:sp>
        <p:nvSpPr>
          <p:cNvPr id="20" name="Multiplication Sign 19">
            <a:extLst>
              <a:ext uri="{FF2B5EF4-FFF2-40B4-BE49-F238E27FC236}">
                <a16:creationId xmlns:a16="http://schemas.microsoft.com/office/drawing/2014/main" id="{A99D0760-75B1-BDC9-5D5C-793AC4643A3A}"/>
              </a:ext>
            </a:extLst>
          </p:cNvPr>
          <p:cNvSpPr/>
          <p:nvPr/>
        </p:nvSpPr>
        <p:spPr>
          <a:xfrm>
            <a:off x="1015389" y="2204071"/>
            <a:ext cx="324464" cy="293327"/>
          </a:xfrm>
          <a:prstGeom prst="mathMultiply">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ultiplication Sign 20">
            <a:extLst>
              <a:ext uri="{FF2B5EF4-FFF2-40B4-BE49-F238E27FC236}">
                <a16:creationId xmlns:a16="http://schemas.microsoft.com/office/drawing/2014/main" id="{4F1C571E-7723-F4A5-9485-2D2CBA4AF753}"/>
              </a:ext>
            </a:extLst>
          </p:cNvPr>
          <p:cNvSpPr/>
          <p:nvPr/>
        </p:nvSpPr>
        <p:spPr>
          <a:xfrm>
            <a:off x="713442" y="3667132"/>
            <a:ext cx="324464" cy="293327"/>
          </a:xfrm>
          <a:prstGeom prst="mathMultiply">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ultiplication Sign 21">
            <a:extLst>
              <a:ext uri="{FF2B5EF4-FFF2-40B4-BE49-F238E27FC236}">
                <a16:creationId xmlns:a16="http://schemas.microsoft.com/office/drawing/2014/main" id="{C881EB31-86DD-0742-1771-4C2AFB602395}"/>
              </a:ext>
            </a:extLst>
          </p:cNvPr>
          <p:cNvSpPr/>
          <p:nvPr/>
        </p:nvSpPr>
        <p:spPr>
          <a:xfrm>
            <a:off x="1015389" y="5231154"/>
            <a:ext cx="324464" cy="293327"/>
          </a:xfrm>
          <a:prstGeom prst="mathMultiply">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9" name="Diagram 28">
            <a:extLst>
              <a:ext uri="{FF2B5EF4-FFF2-40B4-BE49-F238E27FC236}">
                <a16:creationId xmlns:a16="http://schemas.microsoft.com/office/drawing/2014/main" id="{CA83946D-F14E-596A-C6AF-08DB73C80EDE}"/>
              </a:ext>
            </a:extLst>
          </p:cNvPr>
          <p:cNvGraphicFramePr/>
          <p:nvPr>
            <p:extLst>
              <p:ext uri="{D42A27DB-BD31-4B8C-83A1-F6EECF244321}">
                <p14:modId xmlns:p14="http://schemas.microsoft.com/office/powerpoint/2010/main" val="465532675"/>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Oval 17">
            <a:extLst>
              <a:ext uri="{FF2B5EF4-FFF2-40B4-BE49-F238E27FC236}">
                <a16:creationId xmlns:a16="http://schemas.microsoft.com/office/drawing/2014/main" id="{07DD1207-BCFC-F94C-4F3D-EE2902987BF3}"/>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11</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1692538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7E2436-059F-4444-8138-54A7E84713B8}"/>
              </a:ext>
            </a:extLst>
          </p:cNvPr>
          <p:cNvSpPr txBox="1"/>
          <p:nvPr/>
        </p:nvSpPr>
        <p:spPr>
          <a:xfrm>
            <a:off x="235909" y="-1612"/>
            <a:ext cx="11757971" cy="104644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A summary of the solution shows tangible benefits that can be monitored with KPIs</a:t>
            </a:r>
          </a:p>
        </p:txBody>
      </p:sp>
      <p:grpSp>
        <p:nvGrpSpPr>
          <p:cNvPr id="6" name="Group 5">
            <a:extLst>
              <a:ext uri="{FF2B5EF4-FFF2-40B4-BE49-F238E27FC236}">
                <a16:creationId xmlns:a16="http://schemas.microsoft.com/office/drawing/2014/main" id="{5D181B67-65B1-8D0D-57D5-33368D00C211}"/>
              </a:ext>
            </a:extLst>
          </p:cNvPr>
          <p:cNvGrpSpPr>
            <a:grpSpLocks noChangeAspect="1"/>
          </p:cNvGrpSpPr>
          <p:nvPr/>
        </p:nvGrpSpPr>
        <p:grpSpPr>
          <a:xfrm>
            <a:off x="4555010" y="2294118"/>
            <a:ext cx="3026733" cy="3037485"/>
            <a:chOff x="4901313" y="2134618"/>
            <a:chExt cx="2393252" cy="2401754"/>
          </a:xfrm>
        </p:grpSpPr>
        <p:sp>
          <p:nvSpPr>
            <p:cNvPr id="7" name="Pentagon 6">
              <a:extLst>
                <a:ext uri="{FF2B5EF4-FFF2-40B4-BE49-F238E27FC236}">
                  <a16:creationId xmlns:a16="http://schemas.microsoft.com/office/drawing/2014/main" id="{7E1FCF1C-2894-8DD2-BC24-41388EAB2C48}"/>
                </a:ext>
              </a:extLst>
            </p:cNvPr>
            <p:cNvSpPr/>
            <p:nvPr/>
          </p:nvSpPr>
          <p:spPr>
            <a:xfrm>
              <a:off x="5185435" y="2513563"/>
              <a:ext cx="1813608" cy="1734809"/>
            </a:xfrm>
            <a:prstGeom prst="pentagon">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grpSp>
          <p:nvGrpSpPr>
            <p:cNvPr id="8" name="Group 7">
              <a:extLst>
                <a:ext uri="{FF2B5EF4-FFF2-40B4-BE49-F238E27FC236}">
                  <a16:creationId xmlns:a16="http://schemas.microsoft.com/office/drawing/2014/main" id="{8C4592F4-5585-36B2-1787-F0C60AC3E7D6}"/>
                </a:ext>
              </a:extLst>
            </p:cNvPr>
            <p:cNvGrpSpPr>
              <a:grpSpLocks noChangeAspect="1"/>
            </p:cNvGrpSpPr>
            <p:nvPr/>
          </p:nvGrpSpPr>
          <p:grpSpPr>
            <a:xfrm>
              <a:off x="5459526" y="2794397"/>
              <a:ext cx="1272948" cy="1272948"/>
              <a:chOff x="5501899" y="3252781"/>
              <a:chExt cx="1188202" cy="1188202"/>
            </a:xfrm>
          </p:grpSpPr>
          <p:pic>
            <p:nvPicPr>
              <p:cNvPr id="24" name="그래픽 181" descr="Shield Tick with solid fill">
                <a:extLst>
                  <a:ext uri="{FF2B5EF4-FFF2-40B4-BE49-F238E27FC236}">
                    <a16:creationId xmlns:a16="http://schemas.microsoft.com/office/drawing/2014/main" id="{F54643CD-9AC2-8E48-084A-1917B17D83C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501899" y="3252781"/>
                <a:ext cx="1188202" cy="1188202"/>
              </a:xfrm>
              <a:prstGeom prst="rect">
                <a:avLst/>
              </a:prstGeom>
            </p:spPr>
          </p:pic>
          <p:sp>
            <p:nvSpPr>
              <p:cNvPr id="25" name="Oval 24">
                <a:extLst>
                  <a:ext uri="{FF2B5EF4-FFF2-40B4-BE49-F238E27FC236}">
                    <a16:creationId xmlns:a16="http://schemas.microsoft.com/office/drawing/2014/main" id="{F0C1FF20-4FDF-EADE-1FB4-11F33E9AB4D3}"/>
                  </a:ext>
                </a:extLst>
              </p:cNvPr>
              <p:cNvSpPr/>
              <p:nvPr/>
            </p:nvSpPr>
            <p:spPr>
              <a:xfrm>
                <a:off x="5875734" y="3652050"/>
                <a:ext cx="465534" cy="381525"/>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26" name="그래픽 181" descr="Internet Of Things with solid fill">
                <a:extLst>
                  <a:ext uri="{FF2B5EF4-FFF2-40B4-BE49-F238E27FC236}">
                    <a16:creationId xmlns:a16="http://schemas.microsoft.com/office/drawing/2014/main" id="{AC9E67E9-7925-576F-A773-ACE1C7C83C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885001" y="3627534"/>
                <a:ext cx="437818" cy="437818"/>
              </a:xfrm>
              <a:prstGeom prst="rect">
                <a:avLst/>
              </a:prstGeom>
            </p:spPr>
          </p:pic>
        </p:grpSp>
        <p:grpSp>
          <p:nvGrpSpPr>
            <p:cNvPr id="9" name="Group 8">
              <a:extLst>
                <a:ext uri="{FF2B5EF4-FFF2-40B4-BE49-F238E27FC236}">
                  <a16:creationId xmlns:a16="http://schemas.microsoft.com/office/drawing/2014/main" id="{1EEC0859-CEE5-6972-7B8C-703C7ADB45FF}"/>
                </a:ext>
              </a:extLst>
            </p:cNvPr>
            <p:cNvGrpSpPr/>
            <p:nvPr/>
          </p:nvGrpSpPr>
          <p:grpSpPr>
            <a:xfrm>
              <a:off x="5808000" y="2134618"/>
              <a:ext cx="576000" cy="576000"/>
              <a:chOff x="5808000" y="2628099"/>
              <a:chExt cx="576000" cy="576000"/>
            </a:xfrm>
          </p:grpSpPr>
          <p:sp>
            <p:nvSpPr>
              <p:cNvPr id="22" name="Oval 21">
                <a:extLst>
                  <a:ext uri="{FF2B5EF4-FFF2-40B4-BE49-F238E27FC236}">
                    <a16:creationId xmlns:a16="http://schemas.microsoft.com/office/drawing/2014/main" id="{24841822-E664-3A0F-95F8-BEC5E6F3B114}"/>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23" name="그래픽 27" descr="Run with solid fill">
                <a:extLst>
                  <a:ext uri="{FF2B5EF4-FFF2-40B4-BE49-F238E27FC236}">
                    <a16:creationId xmlns:a16="http://schemas.microsoft.com/office/drawing/2014/main" id="{AF4459D8-D649-66BE-9455-A37BA4A2AA7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881331" y="2702697"/>
                <a:ext cx="429337" cy="429337"/>
              </a:xfrm>
              <a:prstGeom prst="rect">
                <a:avLst/>
              </a:prstGeom>
            </p:spPr>
          </p:pic>
        </p:grpSp>
        <p:grpSp>
          <p:nvGrpSpPr>
            <p:cNvPr id="10" name="Group 9">
              <a:extLst>
                <a:ext uri="{FF2B5EF4-FFF2-40B4-BE49-F238E27FC236}">
                  <a16:creationId xmlns:a16="http://schemas.microsoft.com/office/drawing/2014/main" id="{0C8E7544-3131-9C64-3C0C-F76E55598218}"/>
                </a:ext>
              </a:extLst>
            </p:cNvPr>
            <p:cNvGrpSpPr/>
            <p:nvPr/>
          </p:nvGrpSpPr>
          <p:grpSpPr>
            <a:xfrm>
              <a:off x="6718565" y="2907878"/>
              <a:ext cx="576000" cy="576000"/>
              <a:chOff x="5808000" y="2628099"/>
              <a:chExt cx="576000" cy="576000"/>
            </a:xfrm>
          </p:grpSpPr>
          <p:sp>
            <p:nvSpPr>
              <p:cNvPr id="20" name="Oval 19">
                <a:extLst>
                  <a:ext uri="{FF2B5EF4-FFF2-40B4-BE49-F238E27FC236}">
                    <a16:creationId xmlns:a16="http://schemas.microsoft.com/office/drawing/2014/main" id="{3ED81692-1FA1-EA4C-263A-7FAE29B1A41E}"/>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21" name="그래픽 27" descr="Clipboard Badge with solid fill">
                <a:extLst>
                  <a:ext uri="{FF2B5EF4-FFF2-40B4-BE49-F238E27FC236}">
                    <a16:creationId xmlns:a16="http://schemas.microsoft.com/office/drawing/2014/main" id="{CD2A1CA0-248B-E7B9-8847-7AEE7E2297C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5881331" y="2702697"/>
                <a:ext cx="429337" cy="429337"/>
              </a:xfrm>
              <a:prstGeom prst="rect">
                <a:avLst/>
              </a:prstGeom>
            </p:spPr>
          </p:pic>
        </p:grpSp>
        <p:grpSp>
          <p:nvGrpSpPr>
            <p:cNvPr id="11" name="Group 10">
              <a:extLst>
                <a:ext uri="{FF2B5EF4-FFF2-40B4-BE49-F238E27FC236}">
                  <a16:creationId xmlns:a16="http://schemas.microsoft.com/office/drawing/2014/main" id="{296B1E1D-1273-3B0B-E9E5-88CA6DA60300}"/>
                </a:ext>
              </a:extLst>
            </p:cNvPr>
            <p:cNvGrpSpPr/>
            <p:nvPr/>
          </p:nvGrpSpPr>
          <p:grpSpPr>
            <a:xfrm>
              <a:off x="6358761" y="3950850"/>
              <a:ext cx="576000" cy="576000"/>
              <a:chOff x="5808000" y="2628099"/>
              <a:chExt cx="576000" cy="576000"/>
            </a:xfrm>
          </p:grpSpPr>
          <p:sp>
            <p:nvSpPr>
              <p:cNvPr id="18" name="Oval 17">
                <a:extLst>
                  <a:ext uri="{FF2B5EF4-FFF2-40B4-BE49-F238E27FC236}">
                    <a16:creationId xmlns:a16="http://schemas.microsoft.com/office/drawing/2014/main" id="{81ED9EC1-F194-D8D2-82E9-BBC8741796B3}"/>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pic>
            <p:nvPicPr>
              <p:cNvPr id="19" name="그래픽 27" descr="Continuous Improvement with solid fill">
                <a:extLst>
                  <a:ext uri="{FF2B5EF4-FFF2-40B4-BE49-F238E27FC236}">
                    <a16:creationId xmlns:a16="http://schemas.microsoft.com/office/drawing/2014/main" id="{62F19DED-084E-FE11-A434-3D65FA4D6A4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5881331" y="2702697"/>
                <a:ext cx="429337" cy="429337"/>
              </a:xfrm>
              <a:prstGeom prst="rect">
                <a:avLst/>
              </a:prstGeom>
            </p:spPr>
          </p:pic>
        </p:grpSp>
        <p:grpSp>
          <p:nvGrpSpPr>
            <p:cNvPr id="12" name="Group 11">
              <a:extLst>
                <a:ext uri="{FF2B5EF4-FFF2-40B4-BE49-F238E27FC236}">
                  <a16:creationId xmlns:a16="http://schemas.microsoft.com/office/drawing/2014/main" id="{484E772B-4FF8-7589-A5C2-CA42A0346627}"/>
                </a:ext>
              </a:extLst>
            </p:cNvPr>
            <p:cNvGrpSpPr/>
            <p:nvPr/>
          </p:nvGrpSpPr>
          <p:grpSpPr>
            <a:xfrm>
              <a:off x="5336771" y="3960372"/>
              <a:ext cx="576000" cy="576000"/>
              <a:chOff x="5808000" y="2628099"/>
              <a:chExt cx="576000" cy="576000"/>
            </a:xfrm>
          </p:grpSpPr>
          <p:sp>
            <p:nvSpPr>
              <p:cNvPr id="16" name="Oval 15">
                <a:extLst>
                  <a:ext uri="{FF2B5EF4-FFF2-40B4-BE49-F238E27FC236}">
                    <a16:creationId xmlns:a16="http://schemas.microsoft.com/office/drawing/2014/main" id="{D6BDE14A-AE6B-2E60-0291-B7ECF8E46459}"/>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17" name="그래픽 27" descr="Open hand with plant with solid fill">
                <a:extLst>
                  <a:ext uri="{FF2B5EF4-FFF2-40B4-BE49-F238E27FC236}">
                    <a16:creationId xmlns:a16="http://schemas.microsoft.com/office/drawing/2014/main" id="{73FC2B46-3474-788A-0461-599FEAF227F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5881331" y="2702697"/>
                <a:ext cx="429337" cy="429337"/>
              </a:xfrm>
              <a:prstGeom prst="rect">
                <a:avLst/>
              </a:prstGeom>
            </p:spPr>
          </p:pic>
        </p:grpSp>
        <p:grpSp>
          <p:nvGrpSpPr>
            <p:cNvPr id="13" name="Group 12">
              <a:extLst>
                <a:ext uri="{FF2B5EF4-FFF2-40B4-BE49-F238E27FC236}">
                  <a16:creationId xmlns:a16="http://schemas.microsoft.com/office/drawing/2014/main" id="{4130D714-E3B8-3DB2-86F5-05AA5063780E}"/>
                </a:ext>
              </a:extLst>
            </p:cNvPr>
            <p:cNvGrpSpPr/>
            <p:nvPr/>
          </p:nvGrpSpPr>
          <p:grpSpPr>
            <a:xfrm>
              <a:off x="4901313" y="2934143"/>
              <a:ext cx="576000" cy="576000"/>
              <a:chOff x="5808000" y="2628099"/>
              <a:chExt cx="576000" cy="576000"/>
            </a:xfrm>
          </p:grpSpPr>
          <p:sp>
            <p:nvSpPr>
              <p:cNvPr id="14" name="Oval 13">
                <a:extLst>
                  <a:ext uri="{FF2B5EF4-FFF2-40B4-BE49-F238E27FC236}">
                    <a16:creationId xmlns:a16="http://schemas.microsoft.com/office/drawing/2014/main" id="{B2929374-C5A8-DAE4-E8C0-9FB0DB4DD79F}"/>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15" name="그래픽 27" descr="Lock with solid fill">
                <a:extLst>
                  <a:ext uri="{FF2B5EF4-FFF2-40B4-BE49-F238E27FC236}">
                    <a16:creationId xmlns:a16="http://schemas.microsoft.com/office/drawing/2014/main" id="{FC0C351A-41E2-EC7B-F837-F4F3434BCE7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5881331" y="2702697"/>
                <a:ext cx="429337" cy="429337"/>
              </a:xfrm>
              <a:prstGeom prst="rect">
                <a:avLst/>
              </a:prstGeom>
            </p:spPr>
          </p:pic>
        </p:grpSp>
      </p:grpSp>
      <p:sp>
        <p:nvSpPr>
          <p:cNvPr id="48" name="TextBox 47">
            <a:extLst>
              <a:ext uri="{FF2B5EF4-FFF2-40B4-BE49-F238E27FC236}">
                <a16:creationId xmlns:a16="http://schemas.microsoft.com/office/drawing/2014/main" id="{05B4727C-EF5C-2DD5-5529-7DA75E8BC3F1}"/>
              </a:ext>
            </a:extLst>
          </p:cNvPr>
          <p:cNvSpPr txBox="1"/>
          <p:nvPr/>
        </p:nvSpPr>
        <p:spPr>
          <a:xfrm>
            <a:off x="5491407" y="1911845"/>
            <a:ext cx="1371597"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Efficiency</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49" name="TextBox 48">
            <a:extLst>
              <a:ext uri="{FF2B5EF4-FFF2-40B4-BE49-F238E27FC236}">
                <a16:creationId xmlns:a16="http://schemas.microsoft.com/office/drawing/2014/main" id="{D3AD845B-3ED6-D796-DFDD-8666A7F20519}"/>
              </a:ext>
            </a:extLst>
          </p:cNvPr>
          <p:cNvSpPr txBox="1"/>
          <p:nvPr/>
        </p:nvSpPr>
        <p:spPr>
          <a:xfrm>
            <a:off x="3698320" y="2885058"/>
            <a:ext cx="1371597"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Scalability</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50" name="TextBox 49">
            <a:extLst>
              <a:ext uri="{FF2B5EF4-FFF2-40B4-BE49-F238E27FC236}">
                <a16:creationId xmlns:a16="http://schemas.microsoft.com/office/drawing/2014/main" id="{84F9EAA5-53D9-E284-58D3-2A2592C5301B}"/>
              </a:ext>
            </a:extLst>
          </p:cNvPr>
          <p:cNvSpPr txBox="1"/>
          <p:nvPr/>
        </p:nvSpPr>
        <p:spPr>
          <a:xfrm>
            <a:off x="2373906" y="4833588"/>
            <a:ext cx="2696011"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Vendor Assessment</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51" name="TextBox 50">
            <a:extLst>
              <a:ext uri="{FF2B5EF4-FFF2-40B4-BE49-F238E27FC236}">
                <a16:creationId xmlns:a16="http://schemas.microsoft.com/office/drawing/2014/main" id="{7B1567A8-5E3D-E196-882F-665A53069943}"/>
              </a:ext>
            </a:extLst>
          </p:cNvPr>
          <p:cNvSpPr txBox="1"/>
          <p:nvPr/>
        </p:nvSpPr>
        <p:spPr>
          <a:xfrm>
            <a:off x="7069465" y="2885058"/>
            <a:ext cx="2556190"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Cost Optimization </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52" name="TextBox 51">
            <a:extLst>
              <a:ext uri="{FF2B5EF4-FFF2-40B4-BE49-F238E27FC236}">
                <a16:creationId xmlns:a16="http://schemas.microsoft.com/office/drawing/2014/main" id="{03BD2566-CFC2-242F-A87F-D883F51EB429}"/>
              </a:ext>
            </a:extLst>
          </p:cNvPr>
          <p:cNvSpPr txBox="1"/>
          <p:nvPr/>
        </p:nvSpPr>
        <p:spPr>
          <a:xfrm>
            <a:off x="7300739" y="4836180"/>
            <a:ext cx="2855984"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User Satisfaction</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53" name="TextBox 52">
            <a:extLst>
              <a:ext uri="{FF2B5EF4-FFF2-40B4-BE49-F238E27FC236}">
                <a16:creationId xmlns:a16="http://schemas.microsoft.com/office/drawing/2014/main" id="{5382F52F-5188-99B6-A16E-D6CD60682E18}"/>
              </a:ext>
            </a:extLst>
          </p:cNvPr>
          <p:cNvSpPr txBox="1"/>
          <p:nvPr/>
        </p:nvSpPr>
        <p:spPr>
          <a:xfrm>
            <a:off x="3678074" y="1298703"/>
            <a:ext cx="4766187" cy="646331"/>
          </a:xfrm>
          <a:prstGeom prst="rect">
            <a:avLst/>
          </a:prstGeom>
          <a:noFill/>
        </p:spPr>
        <p:txBody>
          <a:bodyPr wrap="square" rtlCol="0">
            <a:spAutoFit/>
          </a:bodyPr>
          <a:lstStyle/>
          <a:p>
            <a:r>
              <a:rPr lang="en-US"/>
              <a:t>Integration of Knowledge Graphs (KG) with LLM enhances automation, streamlining tasks</a:t>
            </a:r>
          </a:p>
        </p:txBody>
      </p:sp>
      <p:sp>
        <p:nvSpPr>
          <p:cNvPr id="56" name="TextBox 55">
            <a:extLst>
              <a:ext uri="{FF2B5EF4-FFF2-40B4-BE49-F238E27FC236}">
                <a16:creationId xmlns:a16="http://schemas.microsoft.com/office/drawing/2014/main" id="{D28F5B46-68D1-D203-90A6-BFA0E2D8251E}"/>
              </a:ext>
            </a:extLst>
          </p:cNvPr>
          <p:cNvSpPr txBox="1"/>
          <p:nvPr/>
        </p:nvSpPr>
        <p:spPr>
          <a:xfrm>
            <a:off x="7675492" y="3319054"/>
            <a:ext cx="3758628" cy="646331"/>
          </a:xfrm>
          <a:prstGeom prst="rect">
            <a:avLst/>
          </a:prstGeom>
          <a:noFill/>
        </p:spPr>
        <p:txBody>
          <a:bodyPr wrap="square" rtlCol="0">
            <a:spAutoFit/>
          </a:bodyPr>
          <a:lstStyle/>
          <a:p>
            <a:r>
              <a:rPr lang="en-US"/>
              <a:t>The financial model gives a holistic overview of costs and savings </a:t>
            </a:r>
          </a:p>
        </p:txBody>
      </p:sp>
      <p:sp>
        <p:nvSpPr>
          <p:cNvPr id="58" name="TextBox 57">
            <a:extLst>
              <a:ext uri="{FF2B5EF4-FFF2-40B4-BE49-F238E27FC236}">
                <a16:creationId xmlns:a16="http://schemas.microsoft.com/office/drawing/2014/main" id="{F7FF0B46-9C99-8A6D-15FF-AFED455A131C}"/>
              </a:ext>
            </a:extLst>
          </p:cNvPr>
          <p:cNvSpPr txBox="1"/>
          <p:nvPr/>
        </p:nvSpPr>
        <p:spPr>
          <a:xfrm>
            <a:off x="7207998" y="5197640"/>
            <a:ext cx="4321914" cy="646331"/>
          </a:xfrm>
          <a:prstGeom prst="rect">
            <a:avLst/>
          </a:prstGeom>
          <a:noFill/>
        </p:spPr>
        <p:txBody>
          <a:bodyPr wrap="square" rtlCol="0">
            <a:spAutoFit/>
          </a:bodyPr>
          <a:lstStyle/>
          <a:p>
            <a:r>
              <a:rPr lang="en-US"/>
              <a:t>Change Management strategies ensure users are on board</a:t>
            </a:r>
          </a:p>
        </p:txBody>
      </p:sp>
      <p:sp>
        <p:nvSpPr>
          <p:cNvPr id="60" name="TextBox 59">
            <a:extLst>
              <a:ext uri="{FF2B5EF4-FFF2-40B4-BE49-F238E27FC236}">
                <a16:creationId xmlns:a16="http://schemas.microsoft.com/office/drawing/2014/main" id="{47DEFCE3-AB5A-1082-2784-D50DB8467180}"/>
              </a:ext>
            </a:extLst>
          </p:cNvPr>
          <p:cNvSpPr txBox="1"/>
          <p:nvPr/>
        </p:nvSpPr>
        <p:spPr>
          <a:xfrm>
            <a:off x="904855" y="5113118"/>
            <a:ext cx="4116983" cy="923330"/>
          </a:xfrm>
          <a:prstGeom prst="rect">
            <a:avLst/>
          </a:prstGeom>
          <a:noFill/>
        </p:spPr>
        <p:txBody>
          <a:bodyPr wrap="square" rtlCol="0">
            <a:spAutoFit/>
          </a:bodyPr>
          <a:lstStyle/>
          <a:p>
            <a:r>
              <a:rPr lang="en-US"/>
              <a:t>Thorough vendor assessment ensures selection of the best-fit solution for long-term project success</a:t>
            </a:r>
          </a:p>
        </p:txBody>
      </p:sp>
      <p:sp>
        <p:nvSpPr>
          <p:cNvPr id="61" name="TextBox 60">
            <a:extLst>
              <a:ext uri="{FF2B5EF4-FFF2-40B4-BE49-F238E27FC236}">
                <a16:creationId xmlns:a16="http://schemas.microsoft.com/office/drawing/2014/main" id="{5C6688D3-CC0C-73EE-E3C4-ADB666BA8F9E}"/>
              </a:ext>
            </a:extLst>
          </p:cNvPr>
          <p:cNvSpPr txBox="1"/>
          <p:nvPr/>
        </p:nvSpPr>
        <p:spPr>
          <a:xfrm>
            <a:off x="935353" y="3226977"/>
            <a:ext cx="3827997" cy="923330"/>
          </a:xfrm>
          <a:prstGeom prst="rect">
            <a:avLst/>
          </a:prstGeom>
          <a:noFill/>
        </p:spPr>
        <p:txBody>
          <a:bodyPr wrap="square" rtlCol="0">
            <a:spAutoFit/>
          </a:bodyPr>
          <a:lstStyle/>
          <a:p>
            <a:r>
              <a:rPr lang="en-US"/>
              <a:t>The architecture design supports increased workload and growing organizational needs</a:t>
            </a:r>
          </a:p>
        </p:txBody>
      </p:sp>
      <p:graphicFrame>
        <p:nvGraphicFramePr>
          <p:cNvPr id="27" name="Diagram 26">
            <a:extLst>
              <a:ext uri="{FF2B5EF4-FFF2-40B4-BE49-F238E27FC236}">
                <a16:creationId xmlns:a16="http://schemas.microsoft.com/office/drawing/2014/main" id="{CA144052-4461-00E6-D101-B74623E3F514}"/>
              </a:ext>
            </a:extLst>
          </p:cNvPr>
          <p:cNvGraphicFramePr/>
          <p:nvPr>
            <p:extLst>
              <p:ext uri="{D42A27DB-BD31-4B8C-83A1-F6EECF244321}">
                <p14:modId xmlns:p14="http://schemas.microsoft.com/office/powerpoint/2010/main" val="865926946"/>
              </p:ext>
            </p:extLst>
          </p:nvPr>
        </p:nvGraphicFramePr>
        <p:xfrm>
          <a:off x="836118" y="6356019"/>
          <a:ext cx="10137058" cy="381740"/>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29" name="Oval 28">
            <a:extLst>
              <a:ext uri="{FF2B5EF4-FFF2-40B4-BE49-F238E27FC236}">
                <a16:creationId xmlns:a16="http://schemas.microsoft.com/office/drawing/2014/main" id="{B01FBCF8-00FF-8098-BA9E-BF7B3B543515}"/>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12</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1067477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05D670-F075-8DA1-E267-885157918D75}"/>
              </a:ext>
            </a:extLst>
          </p:cNvPr>
          <p:cNvSpPr/>
          <p:nvPr/>
        </p:nvSpPr>
        <p:spPr>
          <a:xfrm>
            <a:off x="0" y="0"/>
            <a:ext cx="12192000" cy="6858000"/>
          </a:xfrm>
          <a:prstGeom prst="rect">
            <a:avLst/>
          </a:prstGeom>
          <a:solidFill>
            <a:srgbClr val="CBEDF7"/>
          </a:solidFill>
          <a:ln>
            <a:solidFill>
              <a:srgbClr val="CBED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6A0AD98-D95E-3979-BD34-CC7ABF20BF89}"/>
              </a:ext>
            </a:extLst>
          </p:cNvPr>
          <p:cNvSpPr>
            <a:spLocks noGrp="1"/>
          </p:cNvSpPr>
          <p:nvPr>
            <p:ph type="ctrTitle"/>
          </p:nvPr>
        </p:nvSpPr>
        <p:spPr>
          <a:xfrm>
            <a:off x="965791" y="2511362"/>
            <a:ext cx="10260419" cy="1158649"/>
          </a:xfrm>
        </p:spPr>
        <p:txBody>
          <a:bodyPr>
            <a:normAutofit fontScale="90000"/>
          </a:bodyPr>
          <a:lstStyle/>
          <a:p>
            <a:r>
              <a:rPr lang="en-US" b="1" dirty="0"/>
              <a:t>THANK YOU! </a:t>
            </a:r>
            <a:br>
              <a:rPr lang="en-US" b="1" dirty="0"/>
            </a:br>
            <a:endParaRPr lang="en-US" b="1" dirty="0"/>
          </a:p>
        </p:txBody>
      </p:sp>
    </p:spTree>
    <p:extLst>
      <p:ext uri="{BB962C8B-B14F-4D97-AF65-F5344CB8AC3E}">
        <p14:creationId xmlns:p14="http://schemas.microsoft.com/office/powerpoint/2010/main" val="362433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C7BA3-4F62-251C-D032-B985CA656A8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6B82CDB-38D1-E739-54C3-4FE578F45168}"/>
              </a:ext>
            </a:extLst>
          </p:cNvPr>
          <p:cNvSpPr/>
          <p:nvPr/>
        </p:nvSpPr>
        <p:spPr>
          <a:xfrm>
            <a:off x="0" y="0"/>
            <a:ext cx="12192000" cy="6858000"/>
          </a:xfrm>
          <a:prstGeom prst="rect">
            <a:avLst/>
          </a:prstGeom>
          <a:solidFill>
            <a:srgbClr val="CBEDF7"/>
          </a:solidFill>
          <a:ln>
            <a:solidFill>
              <a:srgbClr val="CBED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2448400-4F57-972F-BF1F-F4B3C8EB33E7}"/>
              </a:ext>
            </a:extLst>
          </p:cNvPr>
          <p:cNvSpPr>
            <a:spLocks noGrp="1"/>
          </p:cNvSpPr>
          <p:nvPr>
            <p:ph type="ctrTitle"/>
          </p:nvPr>
        </p:nvSpPr>
        <p:spPr>
          <a:xfrm>
            <a:off x="965791" y="2511362"/>
            <a:ext cx="10260419" cy="1158649"/>
          </a:xfrm>
        </p:spPr>
        <p:txBody>
          <a:bodyPr>
            <a:normAutofit/>
          </a:bodyPr>
          <a:lstStyle/>
          <a:p>
            <a:r>
              <a:rPr lang="en-US" b="1" dirty="0"/>
              <a:t>APPENDIX</a:t>
            </a:r>
          </a:p>
        </p:txBody>
      </p:sp>
    </p:spTree>
    <p:extLst>
      <p:ext uri="{BB962C8B-B14F-4D97-AF65-F5344CB8AC3E}">
        <p14:creationId xmlns:p14="http://schemas.microsoft.com/office/powerpoint/2010/main" val="2554557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A5A1E-5EA4-60ED-012D-D4F800DF3C4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8F3942B-7EFD-E253-136B-D9477E26136D}"/>
              </a:ext>
            </a:extLst>
          </p:cNvPr>
          <p:cNvSpPr txBox="1"/>
          <p:nvPr/>
        </p:nvSpPr>
        <p:spPr>
          <a:xfrm>
            <a:off x="235909" y="-1612"/>
            <a:ext cx="12192000" cy="104644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ChatGPT and other revolutionary chatbots are built on Large learning models with the ability to function just like humans</a:t>
            </a:r>
          </a:p>
        </p:txBody>
      </p:sp>
      <p:sp>
        <p:nvSpPr>
          <p:cNvPr id="5" name="TextBox 4">
            <a:extLst>
              <a:ext uri="{FF2B5EF4-FFF2-40B4-BE49-F238E27FC236}">
                <a16:creationId xmlns:a16="http://schemas.microsoft.com/office/drawing/2014/main" id="{7F182828-DC82-D563-657C-860F17816F37}"/>
              </a:ext>
            </a:extLst>
          </p:cNvPr>
          <p:cNvSpPr txBox="1"/>
          <p:nvPr/>
        </p:nvSpPr>
        <p:spPr>
          <a:xfrm>
            <a:off x="6098327" y="4042736"/>
            <a:ext cx="2457330" cy="307777"/>
          </a:xfrm>
          <a:prstGeom prst="rect">
            <a:avLst/>
          </a:prstGeom>
          <a:noFill/>
        </p:spPr>
        <p:txBody>
          <a:bodyPr wrap="square" lIns="0" tIns="0" rIns="0" bIns="0" rtlCol="0">
            <a:spAutoFit/>
          </a:bodyPr>
          <a:lstStyle/>
          <a:p>
            <a:r>
              <a:rPr lang="en-US" altLang="ko-KR" sz="2000" b="1" spc="-100">
                <a:ln>
                  <a:solidFill>
                    <a:schemeClr val="accent1">
                      <a:alpha val="0"/>
                    </a:schemeClr>
                  </a:solidFill>
                </a:ln>
                <a:solidFill>
                  <a:srgbClr val="0070AD"/>
                </a:solidFill>
                <a:ea typeface="나눔스퀘어 네오 ExtraBold" panose="00000900000000000000" pitchFamily="2" charset="-127"/>
              </a:rPr>
              <a:t>Challenges</a:t>
            </a:r>
          </a:p>
        </p:txBody>
      </p:sp>
      <p:sp>
        <p:nvSpPr>
          <p:cNvPr id="6" name="TextBox 5">
            <a:extLst>
              <a:ext uri="{FF2B5EF4-FFF2-40B4-BE49-F238E27FC236}">
                <a16:creationId xmlns:a16="http://schemas.microsoft.com/office/drawing/2014/main" id="{D11B1A20-F0AE-3034-ECD4-5A1B1260836C}"/>
              </a:ext>
            </a:extLst>
          </p:cNvPr>
          <p:cNvSpPr txBox="1"/>
          <p:nvPr/>
        </p:nvSpPr>
        <p:spPr>
          <a:xfrm>
            <a:off x="1037494" y="2350661"/>
            <a:ext cx="3972578" cy="1046440"/>
          </a:xfrm>
          <a:prstGeom prst="rect">
            <a:avLst/>
          </a:prstGeom>
          <a:solidFill>
            <a:schemeClr val="tx2">
              <a:lumMod val="10000"/>
              <a:lumOff val="90000"/>
            </a:schemeClr>
          </a:solidFill>
          <a:effectLst>
            <a:outerShdw blurRad="50800" dist="38100" algn="l" rotWithShape="0">
              <a:prstClr val="black">
                <a:alpha val="40000"/>
              </a:prstClr>
            </a:outerShdw>
          </a:effectLst>
        </p:spPr>
        <p:txBody>
          <a:bodyPr wrap="square" lIns="0" tIns="0" rIns="0" bIns="0" rtlCol="0">
            <a:spAutoFit/>
          </a:bodyPr>
          <a:lstStyle>
            <a:defPPr>
              <a:defRPr lang="ko-KR"/>
            </a:defPPr>
            <a:lvl1pPr latinLnBrk="0">
              <a:lnSpc>
                <a:spcPct val="120000"/>
              </a:lnSpc>
              <a:defRPr sz="1200" spc="-50">
                <a:ln>
                  <a:solidFill>
                    <a:schemeClr val="accent1">
                      <a:alpha val="0"/>
                    </a:schemeClr>
                  </a:solidFill>
                </a:ln>
                <a:solidFill>
                  <a:schemeClr val="accent3"/>
                </a:solidFill>
                <a:latin typeface="나눔스퀘어 네오 Bold" panose="00000800000000000000" pitchFamily="2" charset="-127"/>
                <a:ea typeface="나눔스퀘어 네오 Bold" panose="00000800000000000000" pitchFamily="2" charset="-127"/>
              </a:defRPr>
            </a:lvl1pPr>
          </a:lstStyle>
          <a:p>
            <a:pPr>
              <a:lnSpc>
                <a:spcPct val="100000"/>
              </a:lnSpc>
              <a:spcAft>
                <a:spcPts val="800"/>
              </a:spcAft>
            </a:pPr>
            <a:r>
              <a:rPr lang="en-US" sz="1700">
                <a:solidFill>
                  <a:schemeClr val="tx1"/>
                </a:solidFill>
                <a:latin typeface="+mn-lt"/>
              </a:rPr>
              <a:t>LLMs use </a:t>
            </a:r>
            <a:r>
              <a:rPr lang="en-US" sz="1700" b="1">
                <a:solidFill>
                  <a:schemeClr val="tx1"/>
                </a:solidFill>
                <a:latin typeface="+mn-lt"/>
              </a:rPr>
              <a:t>Transformer architecture</a:t>
            </a:r>
            <a:r>
              <a:rPr lang="en-US" sz="1700">
                <a:solidFill>
                  <a:schemeClr val="tx1"/>
                </a:solidFill>
                <a:latin typeface="+mn-lt"/>
              </a:rPr>
              <a:t>, which employs special techniques like  </a:t>
            </a:r>
            <a:r>
              <a:rPr lang="en-US" sz="1700" b="1">
                <a:solidFill>
                  <a:schemeClr val="tx1"/>
                </a:solidFill>
                <a:latin typeface="+mn-lt"/>
              </a:rPr>
              <a:t>attention</a:t>
            </a:r>
            <a:r>
              <a:rPr lang="en-US" sz="1700">
                <a:solidFill>
                  <a:schemeClr val="tx1"/>
                </a:solidFill>
                <a:latin typeface="+mn-lt"/>
              </a:rPr>
              <a:t> and </a:t>
            </a:r>
            <a:r>
              <a:rPr lang="en-US" sz="1700" b="1">
                <a:solidFill>
                  <a:schemeClr val="tx1"/>
                </a:solidFill>
                <a:latin typeface="+mn-lt"/>
              </a:rPr>
              <a:t>self-attention</a:t>
            </a:r>
            <a:r>
              <a:rPr lang="en-US" sz="1700">
                <a:solidFill>
                  <a:schemeClr val="tx1"/>
                </a:solidFill>
                <a:latin typeface="+mn-lt"/>
              </a:rPr>
              <a:t> to consider each word in the context of the entire sentence</a:t>
            </a:r>
          </a:p>
        </p:txBody>
      </p:sp>
      <p:sp>
        <p:nvSpPr>
          <p:cNvPr id="8" name="TextBox 7">
            <a:extLst>
              <a:ext uri="{FF2B5EF4-FFF2-40B4-BE49-F238E27FC236}">
                <a16:creationId xmlns:a16="http://schemas.microsoft.com/office/drawing/2014/main" id="{3B043DE1-196E-BF3B-1CFE-1F02BC653AF4}"/>
              </a:ext>
            </a:extLst>
          </p:cNvPr>
          <p:cNvSpPr txBox="1"/>
          <p:nvPr/>
        </p:nvSpPr>
        <p:spPr>
          <a:xfrm>
            <a:off x="6081889" y="2335373"/>
            <a:ext cx="3972579" cy="1308050"/>
          </a:xfrm>
          <a:prstGeom prst="rect">
            <a:avLst/>
          </a:prstGeom>
          <a:solidFill>
            <a:schemeClr val="tx2">
              <a:lumMod val="10000"/>
              <a:lumOff val="90000"/>
            </a:schemeClr>
          </a:solidFill>
          <a:effectLst>
            <a:outerShdw blurRad="50800" dist="38100" algn="l" rotWithShape="0">
              <a:prstClr val="black">
                <a:alpha val="40000"/>
              </a:prstClr>
            </a:outerShdw>
          </a:effectLst>
        </p:spPr>
        <p:txBody>
          <a:bodyPr wrap="square" lIns="0" tIns="0" rIns="0" bIns="0" rtlCol="0">
            <a:spAutoFit/>
          </a:bodyPr>
          <a:lstStyle>
            <a:defPPr>
              <a:defRPr lang="ko-KR"/>
            </a:defPPr>
            <a:lvl1pPr latinLnBrk="0">
              <a:lnSpc>
                <a:spcPct val="120000"/>
              </a:lnSpc>
              <a:defRPr sz="1200" spc="-50">
                <a:ln>
                  <a:solidFill>
                    <a:schemeClr val="accent1">
                      <a:alpha val="0"/>
                    </a:schemeClr>
                  </a:solidFill>
                </a:ln>
                <a:solidFill>
                  <a:schemeClr val="accent3"/>
                </a:solidFill>
                <a:latin typeface="나눔스퀘어 네오 Bold" panose="00000800000000000000" pitchFamily="2" charset="-127"/>
                <a:ea typeface="나눔스퀘어 네오 Bold" panose="00000800000000000000" pitchFamily="2" charset="-127"/>
              </a:defRPr>
            </a:lvl1pPr>
          </a:lstStyle>
          <a:p>
            <a:pPr>
              <a:lnSpc>
                <a:spcPct val="100000"/>
              </a:lnSpc>
              <a:spcAft>
                <a:spcPts val="800"/>
              </a:spcAft>
            </a:pPr>
            <a:r>
              <a:rPr lang="en-US" altLang="ko-KR" sz="1700">
                <a:solidFill>
                  <a:schemeClr val="tx1"/>
                </a:solidFill>
                <a:latin typeface="+mn-lt"/>
              </a:rPr>
              <a:t>LLMs are trained on </a:t>
            </a:r>
            <a:r>
              <a:rPr lang="en-US" altLang="ko-KR" sz="1700" b="1">
                <a:solidFill>
                  <a:schemeClr val="tx1"/>
                </a:solidFill>
                <a:latin typeface="+mn-lt"/>
              </a:rPr>
              <a:t>large datasets</a:t>
            </a:r>
            <a:r>
              <a:rPr lang="en-US" altLang="ko-KR" sz="1700">
                <a:solidFill>
                  <a:schemeClr val="tx1"/>
                </a:solidFill>
                <a:latin typeface="+mn-lt"/>
              </a:rPr>
              <a:t> that include text from books, articles, websites, and other written sources, which enables them to learn a wide vocabulary and various language patterns</a:t>
            </a:r>
          </a:p>
        </p:txBody>
      </p:sp>
      <p:sp>
        <p:nvSpPr>
          <p:cNvPr id="11" name="TextBox 10">
            <a:extLst>
              <a:ext uri="{FF2B5EF4-FFF2-40B4-BE49-F238E27FC236}">
                <a16:creationId xmlns:a16="http://schemas.microsoft.com/office/drawing/2014/main" id="{96D75226-C7F6-6021-D844-86FB87DF0DCB}"/>
              </a:ext>
            </a:extLst>
          </p:cNvPr>
          <p:cNvSpPr txBox="1"/>
          <p:nvPr/>
        </p:nvSpPr>
        <p:spPr>
          <a:xfrm>
            <a:off x="1072663" y="4494076"/>
            <a:ext cx="3972578" cy="1641475"/>
          </a:xfrm>
          <a:prstGeom prst="rect">
            <a:avLst/>
          </a:prstGeom>
          <a:solidFill>
            <a:schemeClr val="tx2">
              <a:lumMod val="10000"/>
              <a:lumOff val="90000"/>
            </a:schemeClr>
          </a:solidFill>
          <a:effectLst>
            <a:outerShdw blurRad="50800" dist="38100" algn="l" rotWithShape="0">
              <a:prstClr val="black">
                <a:alpha val="40000"/>
              </a:prstClr>
            </a:outerShdw>
          </a:effectLst>
        </p:spPr>
        <p:txBody>
          <a:bodyPr wrap="square" lIns="0" tIns="0" rIns="0" bIns="0" rtlCol="0">
            <a:spAutoFit/>
          </a:bodyPr>
          <a:lstStyle>
            <a:defPPr>
              <a:defRPr lang="ko-KR"/>
            </a:defPPr>
            <a:lvl1pPr latinLnBrk="0">
              <a:lnSpc>
                <a:spcPct val="120000"/>
              </a:lnSpc>
              <a:defRPr sz="1200" spc="-50">
                <a:ln>
                  <a:solidFill>
                    <a:schemeClr val="accent1">
                      <a:alpha val="0"/>
                    </a:schemeClr>
                  </a:solidFill>
                </a:ln>
                <a:solidFill>
                  <a:schemeClr val="accent3"/>
                </a:solidFill>
                <a:latin typeface="나눔스퀘어 네오 Bold" panose="00000800000000000000" pitchFamily="2" charset="-127"/>
                <a:ea typeface="나눔스퀘어 네오 Bold" panose="00000800000000000000" pitchFamily="2" charset="-127"/>
              </a:defRPr>
            </a:lvl1pPr>
          </a:lstStyle>
          <a:p>
            <a:pPr marL="285750" indent="-285750">
              <a:lnSpc>
                <a:spcPct val="100000"/>
              </a:lnSpc>
              <a:spcAft>
                <a:spcPts val="800"/>
              </a:spcAft>
              <a:buFont typeface="Wingdings" panose="05000000000000000000" pitchFamily="2" charset="2"/>
              <a:buChar char="Ø"/>
            </a:pPr>
            <a:r>
              <a:rPr lang="en-US" altLang="ko-KR" sz="1600">
                <a:solidFill>
                  <a:schemeClr val="tx1"/>
                </a:solidFill>
                <a:latin typeface="+mn-lt"/>
              </a:rPr>
              <a:t>Text generation</a:t>
            </a:r>
          </a:p>
          <a:p>
            <a:pPr marL="285750" indent="-285750">
              <a:lnSpc>
                <a:spcPct val="100000"/>
              </a:lnSpc>
              <a:spcAft>
                <a:spcPts val="800"/>
              </a:spcAft>
              <a:buFont typeface="Wingdings" panose="05000000000000000000" pitchFamily="2" charset="2"/>
              <a:buChar char="Ø"/>
            </a:pPr>
            <a:r>
              <a:rPr lang="en-US" altLang="ko-KR" sz="1600">
                <a:solidFill>
                  <a:schemeClr val="tx1"/>
                </a:solidFill>
                <a:latin typeface="+mn-lt"/>
              </a:rPr>
              <a:t>Translation</a:t>
            </a:r>
          </a:p>
          <a:p>
            <a:pPr marL="285750" indent="-285750">
              <a:lnSpc>
                <a:spcPct val="100000"/>
              </a:lnSpc>
              <a:spcAft>
                <a:spcPts val="800"/>
              </a:spcAft>
              <a:buFont typeface="Wingdings" panose="05000000000000000000" pitchFamily="2" charset="2"/>
              <a:buChar char="Ø"/>
            </a:pPr>
            <a:r>
              <a:rPr lang="en-US" altLang="ko-KR" sz="1600">
                <a:solidFill>
                  <a:schemeClr val="tx1"/>
                </a:solidFill>
                <a:latin typeface="+mn-lt"/>
              </a:rPr>
              <a:t>Summarization</a:t>
            </a:r>
          </a:p>
          <a:p>
            <a:pPr marL="285750" indent="-285750">
              <a:lnSpc>
                <a:spcPct val="100000"/>
              </a:lnSpc>
              <a:spcAft>
                <a:spcPts val="800"/>
              </a:spcAft>
              <a:buFont typeface="Wingdings" panose="05000000000000000000" pitchFamily="2" charset="2"/>
              <a:buChar char="Ø"/>
            </a:pPr>
            <a:r>
              <a:rPr lang="en-US" altLang="ko-KR" sz="1600">
                <a:solidFill>
                  <a:schemeClr val="tx1"/>
                </a:solidFill>
                <a:latin typeface="+mn-lt"/>
              </a:rPr>
              <a:t>Question answering</a:t>
            </a:r>
          </a:p>
          <a:p>
            <a:pPr marL="285750" indent="-285750">
              <a:lnSpc>
                <a:spcPct val="100000"/>
              </a:lnSpc>
              <a:spcAft>
                <a:spcPts val="800"/>
              </a:spcAft>
              <a:buFont typeface="Wingdings" panose="05000000000000000000" pitchFamily="2" charset="2"/>
              <a:buChar char="Ø"/>
            </a:pPr>
            <a:r>
              <a:rPr lang="en-US" altLang="ko-KR" sz="1600">
                <a:solidFill>
                  <a:schemeClr val="tx1"/>
                </a:solidFill>
                <a:latin typeface="+mn-lt"/>
              </a:rPr>
              <a:t>Sentiment analysis</a:t>
            </a:r>
          </a:p>
        </p:txBody>
      </p:sp>
      <p:sp>
        <p:nvSpPr>
          <p:cNvPr id="14" name="TextBox 13">
            <a:extLst>
              <a:ext uri="{FF2B5EF4-FFF2-40B4-BE49-F238E27FC236}">
                <a16:creationId xmlns:a16="http://schemas.microsoft.com/office/drawing/2014/main" id="{45600362-E957-2E0F-0ACB-EE7EDFEC86DC}"/>
              </a:ext>
            </a:extLst>
          </p:cNvPr>
          <p:cNvSpPr txBox="1"/>
          <p:nvPr/>
        </p:nvSpPr>
        <p:spPr>
          <a:xfrm>
            <a:off x="6088628" y="4474787"/>
            <a:ext cx="3920067" cy="1682512"/>
          </a:xfrm>
          <a:prstGeom prst="rect">
            <a:avLst/>
          </a:prstGeom>
          <a:solidFill>
            <a:schemeClr val="tx2">
              <a:lumMod val="10000"/>
              <a:lumOff val="90000"/>
            </a:schemeClr>
          </a:solidFill>
          <a:effectLst>
            <a:outerShdw blurRad="50800" dist="38100" algn="l" rotWithShape="0">
              <a:prstClr val="black">
                <a:alpha val="40000"/>
              </a:prstClr>
            </a:outerShdw>
          </a:effectLst>
        </p:spPr>
        <p:txBody>
          <a:bodyPr wrap="square" lIns="0" tIns="0" rIns="0" bIns="0" rtlCol="0">
            <a:spAutoFit/>
          </a:bodyPr>
          <a:lstStyle>
            <a:defPPr>
              <a:defRPr lang="ko-KR"/>
            </a:defPPr>
            <a:lvl1pPr latinLnBrk="0">
              <a:lnSpc>
                <a:spcPct val="120000"/>
              </a:lnSpc>
              <a:defRPr sz="1200" spc="-50">
                <a:ln>
                  <a:solidFill>
                    <a:schemeClr val="accent1">
                      <a:alpha val="0"/>
                    </a:schemeClr>
                  </a:solidFill>
                </a:ln>
                <a:solidFill>
                  <a:schemeClr val="accent3"/>
                </a:solidFill>
                <a:latin typeface="나눔스퀘어 네오 Bold" panose="00000800000000000000" pitchFamily="2" charset="-127"/>
                <a:ea typeface="나눔스퀘어 네오 Bold" panose="00000800000000000000" pitchFamily="2" charset="-127"/>
              </a:defRPr>
            </a:lvl1pPr>
          </a:lstStyle>
          <a:p>
            <a:pPr marL="285750" indent="-285750">
              <a:lnSpc>
                <a:spcPct val="100000"/>
              </a:lnSpc>
              <a:spcAft>
                <a:spcPts val="800"/>
              </a:spcAft>
              <a:buFont typeface="Wingdings" panose="05000000000000000000" pitchFamily="2" charset="2"/>
              <a:buChar char="Ø"/>
            </a:pPr>
            <a:r>
              <a:rPr lang="en-US" altLang="ko-KR" sz="1600" b="1">
                <a:solidFill>
                  <a:schemeClr val="tx1"/>
                </a:solidFill>
                <a:latin typeface="+mn-lt"/>
              </a:rPr>
              <a:t>Bias</a:t>
            </a:r>
            <a:r>
              <a:rPr lang="en-US" altLang="ko-KR" sz="1600">
                <a:solidFill>
                  <a:schemeClr val="tx1"/>
                </a:solidFill>
                <a:latin typeface="+mn-lt"/>
              </a:rPr>
              <a:t>: LLMs can manifest or amplify biases present in their training data.</a:t>
            </a:r>
          </a:p>
          <a:p>
            <a:pPr marL="285750" indent="-285750">
              <a:lnSpc>
                <a:spcPct val="100000"/>
              </a:lnSpc>
              <a:spcAft>
                <a:spcPts val="800"/>
              </a:spcAft>
              <a:buFont typeface="Wingdings" panose="05000000000000000000" pitchFamily="2" charset="2"/>
              <a:buChar char="Ø"/>
            </a:pPr>
            <a:r>
              <a:rPr lang="en-US" altLang="ko-KR" sz="1600" b="1">
                <a:solidFill>
                  <a:schemeClr val="tx1"/>
                </a:solidFill>
                <a:latin typeface="+mn-lt"/>
              </a:rPr>
              <a:t>Interpretability</a:t>
            </a:r>
            <a:r>
              <a:rPr lang="en-US" altLang="ko-KR" sz="1600">
                <a:solidFill>
                  <a:schemeClr val="tx1"/>
                </a:solidFill>
                <a:latin typeface="+mn-lt"/>
              </a:rPr>
              <a:t>: The complexity of LLMs makes them difficult to interpret outputs.</a:t>
            </a:r>
          </a:p>
          <a:p>
            <a:pPr marL="285750" indent="-285750">
              <a:lnSpc>
                <a:spcPct val="100000"/>
              </a:lnSpc>
              <a:spcAft>
                <a:spcPts val="800"/>
              </a:spcAft>
              <a:buFont typeface="Wingdings" panose="05000000000000000000" pitchFamily="2" charset="2"/>
              <a:buChar char="Ø"/>
            </a:pPr>
            <a:r>
              <a:rPr lang="en-US" altLang="ko-KR" sz="1600">
                <a:solidFill>
                  <a:schemeClr val="tx1"/>
                </a:solidFill>
                <a:latin typeface="+mn-lt"/>
              </a:rPr>
              <a:t>Sometimes LLM produce results that maybe outdated or without enough backing of proof </a:t>
            </a:r>
          </a:p>
        </p:txBody>
      </p:sp>
      <p:sp>
        <p:nvSpPr>
          <p:cNvPr id="17" name="TextBox 16">
            <a:extLst>
              <a:ext uri="{FF2B5EF4-FFF2-40B4-BE49-F238E27FC236}">
                <a16:creationId xmlns:a16="http://schemas.microsoft.com/office/drawing/2014/main" id="{5A58EA1D-3EDC-E544-973B-AD416A6C0269}"/>
              </a:ext>
            </a:extLst>
          </p:cNvPr>
          <p:cNvSpPr txBox="1"/>
          <p:nvPr/>
        </p:nvSpPr>
        <p:spPr>
          <a:xfrm>
            <a:off x="6081889" y="1878082"/>
            <a:ext cx="2457330" cy="307777"/>
          </a:xfrm>
          <a:prstGeom prst="rect">
            <a:avLst/>
          </a:prstGeom>
          <a:noFill/>
        </p:spPr>
        <p:txBody>
          <a:bodyPr wrap="square" lIns="0" tIns="0" rIns="0" bIns="0" rtlCol="0">
            <a:spAutoFit/>
          </a:bodyPr>
          <a:lstStyle/>
          <a:p>
            <a:r>
              <a:rPr lang="en-US" altLang="ko-KR" sz="2000" b="1" spc="-100">
                <a:ln>
                  <a:solidFill>
                    <a:schemeClr val="accent1">
                      <a:alpha val="0"/>
                    </a:schemeClr>
                  </a:solidFill>
                </a:ln>
                <a:solidFill>
                  <a:srgbClr val="0070AD"/>
                </a:solidFill>
                <a:ea typeface="나눔스퀘어 네오 ExtraBold" panose="00000900000000000000" pitchFamily="2" charset="-127"/>
              </a:rPr>
              <a:t>Training</a:t>
            </a:r>
          </a:p>
        </p:txBody>
      </p:sp>
      <p:sp>
        <p:nvSpPr>
          <p:cNvPr id="18" name="TextBox 17">
            <a:extLst>
              <a:ext uri="{FF2B5EF4-FFF2-40B4-BE49-F238E27FC236}">
                <a16:creationId xmlns:a16="http://schemas.microsoft.com/office/drawing/2014/main" id="{760A23EE-3802-417E-D680-AC831D225B41}"/>
              </a:ext>
            </a:extLst>
          </p:cNvPr>
          <p:cNvSpPr txBox="1"/>
          <p:nvPr/>
        </p:nvSpPr>
        <p:spPr>
          <a:xfrm>
            <a:off x="1042579" y="4016150"/>
            <a:ext cx="2457330" cy="307777"/>
          </a:xfrm>
          <a:prstGeom prst="rect">
            <a:avLst/>
          </a:prstGeom>
          <a:noFill/>
        </p:spPr>
        <p:txBody>
          <a:bodyPr wrap="square" lIns="0" tIns="0" rIns="0" bIns="0" rtlCol="0">
            <a:spAutoFit/>
          </a:bodyPr>
          <a:lstStyle/>
          <a:p>
            <a:r>
              <a:rPr lang="en-US" altLang="ko-KR" sz="2000" b="1" spc="-100">
                <a:ln>
                  <a:solidFill>
                    <a:schemeClr val="accent1">
                      <a:alpha val="0"/>
                    </a:schemeClr>
                  </a:solidFill>
                </a:ln>
                <a:solidFill>
                  <a:srgbClr val="0070AD"/>
                </a:solidFill>
                <a:ea typeface="나눔스퀘어 네오 ExtraBold" panose="00000900000000000000" pitchFamily="2" charset="-127"/>
              </a:rPr>
              <a:t>Capabilities </a:t>
            </a:r>
          </a:p>
        </p:txBody>
      </p:sp>
      <p:sp>
        <p:nvSpPr>
          <p:cNvPr id="19" name="TextBox 18">
            <a:extLst>
              <a:ext uri="{FF2B5EF4-FFF2-40B4-BE49-F238E27FC236}">
                <a16:creationId xmlns:a16="http://schemas.microsoft.com/office/drawing/2014/main" id="{20EBEBB3-645A-3693-C123-DD2AB21D6BAC}"/>
              </a:ext>
            </a:extLst>
          </p:cNvPr>
          <p:cNvSpPr txBox="1"/>
          <p:nvPr/>
        </p:nvSpPr>
        <p:spPr>
          <a:xfrm>
            <a:off x="1037493" y="1921252"/>
            <a:ext cx="2457330" cy="307777"/>
          </a:xfrm>
          <a:prstGeom prst="rect">
            <a:avLst/>
          </a:prstGeom>
          <a:noFill/>
        </p:spPr>
        <p:txBody>
          <a:bodyPr wrap="square" lIns="0" tIns="0" rIns="0" bIns="0" rtlCol="0">
            <a:spAutoFit/>
          </a:bodyPr>
          <a:lstStyle/>
          <a:p>
            <a:r>
              <a:rPr lang="en-US" altLang="ko-KR" sz="2000" b="1" spc="-100">
                <a:ln>
                  <a:solidFill>
                    <a:schemeClr val="accent1">
                      <a:alpha val="0"/>
                    </a:schemeClr>
                  </a:solidFill>
                </a:ln>
                <a:solidFill>
                  <a:srgbClr val="0070AD"/>
                </a:solidFill>
                <a:ea typeface="나눔스퀘어 네오 ExtraBold" panose="00000900000000000000" pitchFamily="2" charset="-127"/>
              </a:rPr>
              <a:t>Architecture</a:t>
            </a:r>
          </a:p>
        </p:txBody>
      </p:sp>
      <p:sp>
        <p:nvSpPr>
          <p:cNvPr id="29" name="Rectangle: Rounded Corners 28">
            <a:extLst>
              <a:ext uri="{FF2B5EF4-FFF2-40B4-BE49-F238E27FC236}">
                <a16:creationId xmlns:a16="http://schemas.microsoft.com/office/drawing/2014/main" id="{C178DF0C-93B6-2FC7-F9AD-7EA6653D08AC}"/>
              </a:ext>
            </a:extLst>
          </p:cNvPr>
          <p:cNvSpPr/>
          <p:nvPr/>
        </p:nvSpPr>
        <p:spPr>
          <a:xfrm>
            <a:off x="1338847" y="1266569"/>
            <a:ext cx="9514306" cy="574477"/>
          </a:xfrm>
          <a:prstGeom prst="roundRect">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ysClr val="windowText" lastClr="000000"/>
                </a:solidFill>
              </a:rPr>
              <a:t>Large Language Models </a:t>
            </a:r>
            <a:r>
              <a:rPr lang="en-US" sz="1600">
                <a:solidFill>
                  <a:sysClr val="windowText" lastClr="000000"/>
                </a:solidFill>
              </a:rPr>
              <a:t>(LLMs) are advanced machine learning models specifically designed to process, understand, and generate human language</a:t>
            </a:r>
          </a:p>
        </p:txBody>
      </p:sp>
      <p:sp>
        <p:nvSpPr>
          <p:cNvPr id="13" name="Rectangle: Rounded Corners 12">
            <a:extLst>
              <a:ext uri="{FF2B5EF4-FFF2-40B4-BE49-F238E27FC236}">
                <a16:creationId xmlns:a16="http://schemas.microsoft.com/office/drawing/2014/main" id="{E4DEC914-33B3-E2CC-E39F-C26D3B91FBA1}"/>
              </a:ext>
            </a:extLst>
          </p:cNvPr>
          <p:cNvSpPr/>
          <p:nvPr/>
        </p:nvSpPr>
        <p:spPr>
          <a:xfrm>
            <a:off x="10481996" y="5412024"/>
            <a:ext cx="1614141" cy="286158"/>
          </a:xfrm>
          <a:prstGeom prst="roundRect">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rPr>
              <a:t>SOLUTION</a:t>
            </a:r>
            <a:r>
              <a:rPr lang="en-US" sz="1200">
                <a:solidFill>
                  <a:schemeClr val="tx1"/>
                </a:solidFill>
              </a:rPr>
              <a:t>: RAG</a:t>
            </a:r>
          </a:p>
        </p:txBody>
      </p:sp>
      <p:sp>
        <p:nvSpPr>
          <p:cNvPr id="20" name="Right Brace 19">
            <a:extLst>
              <a:ext uri="{FF2B5EF4-FFF2-40B4-BE49-F238E27FC236}">
                <a16:creationId xmlns:a16="http://schemas.microsoft.com/office/drawing/2014/main" id="{A08AACE0-EE5B-E4B5-5786-A6D66F031938}"/>
              </a:ext>
            </a:extLst>
          </p:cNvPr>
          <p:cNvSpPr/>
          <p:nvPr/>
        </p:nvSpPr>
        <p:spPr>
          <a:xfrm>
            <a:off x="10086423" y="4921491"/>
            <a:ext cx="379104" cy="1235808"/>
          </a:xfrm>
          <a:prstGeom prst="rightBrace">
            <a:avLst/>
          </a:pr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pic>
        <p:nvPicPr>
          <p:cNvPr id="31" name="Graphic 30" descr="Aperture with solid fill">
            <a:extLst>
              <a:ext uri="{FF2B5EF4-FFF2-40B4-BE49-F238E27FC236}">
                <a16:creationId xmlns:a16="http://schemas.microsoft.com/office/drawing/2014/main" id="{C7BADAFF-F524-C4C9-0BB3-6F423F271A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6799" y="2489809"/>
            <a:ext cx="770226" cy="770226"/>
          </a:xfrm>
          <a:prstGeom prst="rect">
            <a:avLst/>
          </a:prstGeom>
        </p:spPr>
      </p:pic>
      <p:pic>
        <p:nvPicPr>
          <p:cNvPr id="33" name="Graphic 32" descr="Server with solid fill">
            <a:extLst>
              <a:ext uri="{FF2B5EF4-FFF2-40B4-BE49-F238E27FC236}">
                <a16:creationId xmlns:a16="http://schemas.microsoft.com/office/drawing/2014/main" id="{D23E51A1-AF5D-3EF8-DBF8-90B8E19232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55642" y="2585864"/>
            <a:ext cx="671623" cy="671623"/>
          </a:xfrm>
          <a:prstGeom prst="rect">
            <a:avLst/>
          </a:prstGeom>
        </p:spPr>
      </p:pic>
      <p:pic>
        <p:nvPicPr>
          <p:cNvPr id="35" name="Graphic 34" descr="Decision chart with solid fill">
            <a:extLst>
              <a:ext uri="{FF2B5EF4-FFF2-40B4-BE49-F238E27FC236}">
                <a16:creationId xmlns:a16="http://schemas.microsoft.com/office/drawing/2014/main" id="{1F43AB4E-AF1C-66FF-12CD-B1DA6316FF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6709" y="4822818"/>
            <a:ext cx="589206" cy="589206"/>
          </a:xfrm>
          <a:prstGeom prst="rect">
            <a:avLst/>
          </a:prstGeom>
        </p:spPr>
      </p:pic>
      <p:pic>
        <p:nvPicPr>
          <p:cNvPr id="37" name="Graphic 36" descr="Question mark with solid fill">
            <a:extLst>
              <a:ext uri="{FF2B5EF4-FFF2-40B4-BE49-F238E27FC236}">
                <a16:creationId xmlns:a16="http://schemas.microsoft.com/office/drawing/2014/main" id="{DBF583BF-E14D-B09F-C774-F732C9631F7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04214" y="4873417"/>
            <a:ext cx="574477" cy="574477"/>
          </a:xfrm>
          <a:prstGeom prst="rect">
            <a:avLst/>
          </a:prstGeom>
        </p:spPr>
      </p:pic>
      <p:sp>
        <p:nvSpPr>
          <p:cNvPr id="2" name="Arrow: Chevron 1">
            <a:hlinkClick r:id="rId11" action="ppaction://hlinksldjump"/>
            <a:extLst>
              <a:ext uri="{FF2B5EF4-FFF2-40B4-BE49-F238E27FC236}">
                <a16:creationId xmlns:a16="http://schemas.microsoft.com/office/drawing/2014/main" id="{428C3523-7DB9-3A39-D443-335D32BCE72B}"/>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3" name="Oval 2">
            <a:extLst>
              <a:ext uri="{FF2B5EF4-FFF2-40B4-BE49-F238E27FC236}">
                <a16:creationId xmlns:a16="http://schemas.microsoft.com/office/drawing/2014/main" id="{53955A33-F7DC-6B1F-DA58-4E95BBA4F56B}"/>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15</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3842887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84774-8B72-75E4-21E7-CB5E905C4814}"/>
            </a:ext>
          </a:extLst>
        </p:cNvPr>
        <p:cNvGrpSpPr/>
        <p:nvPr/>
      </p:nvGrpSpPr>
      <p:grpSpPr>
        <a:xfrm>
          <a:off x="0" y="0"/>
          <a:ext cx="0" cy="0"/>
          <a:chOff x="0" y="0"/>
          <a:chExt cx="0" cy="0"/>
        </a:xfrm>
      </p:grpSpPr>
      <p:pic>
        <p:nvPicPr>
          <p:cNvPr id="17" name="Picture 16" descr="A diagram of a diagram&#10;&#10;Description automatically generated">
            <a:extLst>
              <a:ext uri="{FF2B5EF4-FFF2-40B4-BE49-F238E27FC236}">
                <a16:creationId xmlns:a16="http://schemas.microsoft.com/office/drawing/2014/main" id="{A5CEB694-A087-A5D4-ABC8-BABCBA85DD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8112" y="1681479"/>
            <a:ext cx="5762139" cy="4401205"/>
          </a:xfrm>
          <a:prstGeom prst="rect">
            <a:avLst/>
          </a:prstGeom>
          <a:ln w="28575">
            <a:solidFill>
              <a:schemeClr val="tx1">
                <a:lumMod val="95000"/>
                <a:lumOff val="5000"/>
              </a:schemeClr>
            </a:solidFill>
          </a:ln>
        </p:spPr>
      </p:pic>
      <p:sp>
        <p:nvSpPr>
          <p:cNvPr id="19" name="Arrow: Right 18">
            <a:extLst>
              <a:ext uri="{FF2B5EF4-FFF2-40B4-BE49-F238E27FC236}">
                <a16:creationId xmlns:a16="http://schemas.microsoft.com/office/drawing/2014/main" id="{14833192-4B83-24B0-95F8-343AEB38E854}"/>
              </a:ext>
            </a:extLst>
          </p:cNvPr>
          <p:cNvSpPr/>
          <p:nvPr/>
        </p:nvSpPr>
        <p:spPr>
          <a:xfrm>
            <a:off x="5803923" y="5889761"/>
            <a:ext cx="5533928" cy="165796"/>
          </a:xfrm>
          <a:prstGeom prst="rightArrow">
            <a:avLst/>
          </a:prstGeom>
          <a:solidFill>
            <a:srgbClr val="12AB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D15AB9-4E3B-5269-7AE4-A7E787BED239}"/>
              </a:ext>
            </a:extLst>
          </p:cNvPr>
          <p:cNvSpPr txBox="1"/>
          <p:nvPr/>
        </p:nvSpPr>
        <p:spPr>
          <a:xfrm>
            <a:off x="235909" y="-1612"/>
            <a:ext cx="12192000"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RAG makes AI more effective in providing precise answers </a:t>
            </a:r>
          </a:p>
        </p:txBody>
      </p:sp>
      <p:sp>
        <p:nvSpPr>
          <p:cNvPr id="12" name="Rectangle: Rounded Corners 11">
            <a:extLst>
              <a:ext uri="{FF2B5EF4-FFF2-40B4-BE49-F238E27FC236}">
                <a16:creationId xmlns:a16="http://schemas.microsoft.com/office/drawing/2014/main" id="{EF62AE02-EBA4-1A24-7903-62018F733F04}"/>
              </a:ext>
            </a:extLst>
          </p:cNvPr>
          <p:cNvSpPr/>
          <p:nvPr/>
        </p:nvSpPr>
        <p:spPr>
          <a:xfrm>
            <a:off x="818707" y="650307"/>
            <a:ext cx="10784013" cy="837394"/>
          </a:xfrm>
          <a:prstGeom prst="roundRect">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a:solidFill>
                  <a:schemeClr val="tx1"/>
                </a:solidFill>
              </a:rPr>
              <a:t>Retriever-Augmented Generation </a:t>
            </a:r>
            <a:r>
              <a:rPr lang="en-US" sz="1500">
                <a:solidFill>
                  <a:schemeClr val="tx1"/>
                </a:solidFill>
              </a:rPr>
              <a:t>(RAG) is a type of AI technology that improves how it generates text by first gathering relevant information from large data sources and then using that information to create detailed and accurate responses. This process makes the AI more effective in providing precise, curated answers and handling in-depth discussions</a:t>
            </a:r>
          </a:p>
        </p:txBody>
      </p:sp>
      <p:sp>
        <p:nvSpPr>
          <p:cNvPr id="13" name="TextBox 12">
            <a:extLst>
              <a:ext uri="{FF2B5EF4-FFF2-40B4-BE49-F238E27FC236}">
                <a16:creationId xmlns:a16="http://schemas.microsoft.com/office/drawing/2014/main" id="{681CDDC4-1D90-D06C-5483-E4FE78829145}"/>
              </a:ext>
            </a:extLst>
          </p:cNvPr>
          <p:cNvSpPr txBox="1"/>
          <p:nvPr/>
        </p:nvSpPr>
        <p:spPr>
          <a:xfrm>
            <a:off x="818707" y="2021294"/>
            <a:ext cx="4458432" cy="984885"/>
          </a:xfrm>
          <a:prstGeom prst="rect">
            <a:avLst/>
          </a:prstGeom>
          <a:solidFill>
            <a:schemeClr val="tx2">
              <a:lumMod val="10000"/>
              <a:lumOff val="90000"/>
            </a:schemeClr>
          </a:solidFill>
          <a:effectLst>
            <a:outerShdw blurRad="50800" dist="38100" algn="l" rotWithShape="0">
              <a:prstClr val="black">
                <a:alpha val="40000"/>
              </a:prstClr>
            </a:outerShdw>
          </a:effectLst>
        </p:spPr>
        <p:txBody>
          <a:bodyPr wrap="square" lIns="0" tIns="0" rIns="0" bIns="0" rtlCol="0">
            <a:spAutoFit/>
          </a:bodyPr>
          <a:lstStyle>
            <a:defPPr>
              <a:defRPr lang="ko-KR"/>
            </a:defPPr>
            <a:lvl1pPr latinLnBrk="0">
              <a:lnSpc>
                <a:spcPct val="120000"/>
              </a:lnSpc>
              <a:defRPr sz="1200" spc="-50">
                <a:ln>
                  <a:solidFill>
                    <a:schemeClr val="accent1">
                      <a:alpha val="0"/>
                    </a:schemeClr>
                  </a:solidFill>
                </a:ln>
                <a:solidFill>
                  <a:schemeClr val="accent3"/>
                </a:solidFill>
                <a:latin typeface="나눔스퀘어 네오 Bold" panose="00000800000000000000" pitchFamily="2" charset="-127"/>
                <a:ea typeface="나눔스퀘어 네오 Bold" panose="00000800000000000000" pitchFamily="2" charset="-127"/>
              </a:defRPr>
            </a:lvl1pPr>
          </a:lstStyle>
          <a:p>
            <a:pPr>
              <a:lnSpc>
                <a:spcPct val="100000"/>
              </a:lnSpc>
              <a:spcAft>
                <a:spcPts val="800"/>
              </a:spcAft>
            </a:pPr>
            <a:r>
              <a:rPr lang="en-US" sz="1600">
                <a:solidFill>
                  <a:schemeClr val="tx1"/>
                </a:solidFill>
                <a:latin typeface="Aptos Display" panose="020B0004020202020204" pitchFamily="34" charset="0"/>
                <a:cs typeface="72" panose="020B0503030000000003" pitchFamily="34" charset="0"/>
              </a:rPr>
              <a:t>Data from various sources is segmented into chunks and converted into vectors for easier processing by neural networks, which is then used by the LLMs to find relevant information based on the query</a:t>
            </a:r>
          </a:p>
        </p:txBody>
      </p:sp>
      <p:sp>
        <p:nvSpPr>
          <p:cNvPr id="14" name="TextBox 13">
            <a:extLst>
              <a:ext uri="{FF2B5EF4-FFF2-40B4-BE49-F238E27FC236}">
                <a16:creationId xmlns:a16="http://schemas.microsoft.com/office/drawing/2014/main" id="{E4454EA2-97E6-614D-B0D9-A7931C631DB0}"/>
              </a:ext>
            </a:extLst>
          </p:cNvPr>
          <p:cNvSpPr txBox="1"/>
          <p:nvPr/>
        </p:nvSpPr>
        <p:spPr>
          <a:xfrm>
            <a:off x="818707" y="3570592"/>
            <a:ext cx="4458432" cy="984885"/>
          </a:xfrm>
          <a:prstGeom prst="rect">
            <a:avLst/>
          </a:prstGeom>
          <a:solidFill>
            <a:schemeClr val="tx2">
              <a:lumMod val="10000"/>
              <a:lumOff val="90000"/>
            </a:schemeClr>
          </a:solidFill>
          <a:effectLst>
            <a:outerShdw blurRad="50800" dist="38100" algn="l" rotWithShape="0">
              <a:prstClr val="black">
                <a:alpha val="40000"/>
              </a:prstClr>
            </a:outerShdw>
          </a:effectLst>
        </p:spPr>
        <p:txBody>
          <a:bodyPr wrap="square" lIns="0" tIns="0" rIns="0" bIns="0" rtlCol="0">
            <a:spAutoFit/>
          </a:bodyPr>
          <a:lstStyle>
            <a:defPPr>
              <a:defRPr lang="ko-KR"/>
            </a:defPPr>
            <a:lvl1pPr latinLnBrk="0">
              <a:lnSpc>
                <a:spcPct val="120000"/>
              </a:lnSpc>
              <a:defRPr sz="1200" spc="-50">
                <a:ln>
                  <a:solidFill>
                    <a:schemeClr val="accent1">
                      <a:alpha val="0"/>
                    </a:schemeClr>
                  </a:solidFill>
                </a:ln>
                <a:solidFill>
                  <a:schemeClr val="accent3"/>
                </a:solidFill>
                <a:latin typeface="나눔스퀘어 네오 Bold" panose="00000800000000000000" pitchFamily="2" charset="-127"/>
                <a:ea typeface="나눔스퀘어 네오 Bold" panose="00000800000000000000" pitchFamily="2" charset="-127"/>
              </a:defRPr>
            </a:lvl1pPr>
          </a:lstStyle>
          <a:p>
            <a:pPr>
              <a:lnSpc>
                <a:spcPct val="100000"/>
              </a:lnSpc>
            </a:pPr>
            <a:r>
              <a:rPr lang="en-US" sz="1600">
                <a:solidFill>
                  <a:schemeClr val="tx1"/>
                </a:solidFill>
                <a:latin typeface="Aptos Display" panose="020B0004020202020204" pitchFamily="34" charset="0"/>
              </a:rPr>
              <a:t>The user’s question is converted into a </a:t>
            </a:r>
            <a:r>
              <a:rPr lang="en-US" sz="1600" b="1">
                <a:solidFill>
                  <a:schemeClr val="tx1"/>
                </a:solidFill>
                <a:latin typeface="Aptos Display" panose="020B0004020202020204" pitchFamily="34" charset="0"/>
              </a:rPr>
              <a:t>vector</a:t>
            </a:r>
            <a:r>
              <a:rPr lang="en-US" sz="1600">
                <a:solidFill>
                  <a:schemeClr val="tx1"/>
                </a:solidFill>
                <a:latin typeface="Aptos Display" panose="020B0004020202020204" pitchFamily="34" charset="0"/>
              </a:rPr>
              <a:t> and compared with vectors in the database. The closest matches are combined into a "prompt before the prompt," which may include additional instructions</a:t>
            </a:r>
          </a:p>
        </p:txBody>
      </p:sp>
      <p:sp>
        <p:nvSpPr>
          <p:cNvPr id="16" name="TextBox 15">
            <a:extLst>
              <a:ext uri="{FF2B5EF4-FFF2-40B4-BE49-F238E27FC236}">
                <a16:creationId xmlns:a16="http://schemas.microsoft.com/office/drawing/2014/main" id="{8296B1E5-A652-EEA9-B29F-EB9849C93A69}"/>
              </a:ext>
            </a:extLst>
          </p:cNvPr>
          <p:cNvSpPr txBox="1"/>
          <p:nvPr/>
        </p:nvSpPr>
        <p:spPr>
          <a:xfrm>
            <a:off x="818707" y="5052425"/>
            <a:ext cx="4458432" cy="984885"/>
          </a:xfrm>
          <a:prstGeom prst="rect">
            <a:avLst/>
          </a:prstGeom>
          <a:solidFill>
            <a:schemeClr val="tx2">
              <a:lumMod val="10000"/>
              <a:lumOff val="90000"/>
            </a:schemeClr>
          </a:solidFill>
          <a:effectLst>
            <a:outerShdw blurRad="50800" dist="38100" algn="l" rotWithShape="0">
              <a:prstClr val="black">
                <a:alpha val="40000"/>
              </a:prstClr>
            </a:outerShdw>
          </a:effectLst>
        </p:spPr>
        <p:txBody>
          <a:bodyPr wrap="square" lIns="0" tIns="0" rIns="0" bIns="0" rtlCol="0">
            <a:spAutoFit/>
          </a:bodyPr>
          <a:lstStyle>
            <a:defPPr>
              <a:defRPr lang="ko-KR"/>
            </a:defPPr>
            <a:lvl1pPr latinLnBrk="0">
              <a:lnSpc>
                <a:spcPct val="120000"/>
              </a:lnSpc>
              <a:defRPr sz="1200" spc="-50">
                <a:ln>
                  <a:solidFill>
                    <a:schemeClr val="accent1">
                      <a:alpha val="0"/>
                    </a:schemeClr>
                  </a:solidFill>
                </a:ln>
                <a:solidFill>
                  <a:schemeClr val="accent3"/>
                </a:solidFill>
                <a:latin typeface="나눔스퀘어 네오 Bold" panose="00000800000000000000" pitchFamily="2" charset="-127"/>
                <a:ea typeface="나눔스퀘어 네오 Bold" panose="00000800000000000000" pitchFamily="2" charset="-127"/>
              </a:defRPr>
            </a:lvl1pPr>
          </a:lstStyle>
          <a:p>
            <a:pPr>
              <a:lnSpc>
                <a:spcPct val="100000"/>
              </a:lnSpc>
            </a:pPr>
            <a:r>
              <a:rPr lang="en-US" sz="1600">
                <a:solidFill>
                  <a:schemeClr val="tx1"/>
                </a:solidFill>
                <a:latin typeface="Aptos Display" panose="020B0004020202020204" pitchFamily="34" charset="0"/>
              </a:rPr>
              <a:t>The system analyzes the prompt and retrieved data to generate a </a:t>
            </a:r>
            <a:r>
              <a:rPr lang="en-US" sz="1600" b="1">
                <a:solidFill>
                  <a:schemeClr val="tx1"/>
                </a:solidFill>
                <a:latin typeface="Aptos Display" panose="020B0004020202020204" pitchFamily="34" charset="0"/>
              </a:rPr>
              <a:t>coherent response</a:t>
            </a:r>
            <a:r>
              <a:rPr lang="en-US" sz="1600">
                <a:solidFill>
                  <a:schemeClr val="tx1"/>
                </a:solidFill>
                <a:latin typeface="Aptos Display" panose="020B0004020202020204" pitchFamily="34" charset="0"/>
              </a:rPr>
              <a:t> that is contextually relevant. It then refines the response for clarity and accuracy before delivering it back to the user</a:t>
            </a:r>
            <a:endParaRPr lang="en-US" sz="1600">
              <a:solidFill>
                <a:schemeClr val="tx1"/>
              </a:solidFill>
              <a:latin typeface="Aptos Display" panose="020B0004020202020204" pitchFamily="34" charset="0"/>
              <a:cs typeface="72" panose="020B0503030000000003" pitchFamily="34" charset="0"/>
            </a:endParaRPr>
          </a:p>
        </p:txBody>
      </p:sp>
      <p:sp>
        <p:nvSpPr>
          <p:cNvPr id="18" name="TextBox 17">
            <a:extLst>
              <a:ext uri="{FF2B5EF4-FFF2-40B4-BE49-F238E27FC236}">
                <a16:creationId xmlns:a16="http://schemas.microsoft.com/office/drawing/2014/main" id="{8E25A802-F267-C022-09C5-5B5B8A37AA32}"/>
              </a:ext>
            </a:extLst>
          </p:cNvPr>
          <p:cNvSpPr txBox="1"/>
          <p:nvPr/>
        </p:nvSpPr>
        <p:spPr>
          <a:xfrm>
            <a:off x="318043" y="1656893"/>
            <a:ext cx="2424223" cy="369332"/>
          </a:xfrm>
          <a:prstGeom prst="rect">
            <a:avLst/>
          </a:prstGeom>
          <a:noFill/>
        </p:spPr>
        <p:txBody>
          <a:bodyPr wrap="square" rtlCol="0">
            <a:spAutoFit/>
          </a:bodyPr>
          <a:lstStyle/>
          <a:p>
            <a:pPr algn="ctr"/>
            <a:r>
              <a:rPr lang="en-US" sz="1800" b="1">
                <a:solidFill>
                  <a:srgbClr val="0070AD"/>
                </a:solidFill>
                <a:latin typeface="Aptos Display" panose="020B0004020202020204" pitchFamily="34" charset="0"/>
                <a:cs typeface="72" panose="020B0503030000000003" pitchFamily="34" charset="0"/>
              </a:rPr>
              <a:t>Data Retrieval</a:t>
            </a:r>
            <a:endParaRPr lang="en-US">
              <a:solidFill>
                <a:srgbClr val="0070AD"/>
              </a:solidFill>
            </a:endParaRPr>
          </a:p>
        </p:txBody>
      </p:sp>
      <p:sp>
        <p:nvSpPr>
          <p:cNvPr id="20" name="TextBox 19">
            <a:extLst>
              <a:ext uri="{FF2B5EF4-FFF2-40B4-BE49-F238E27FC236}">
                <a16:creationId xmlns:a16="http://schemas.microsoft.com/office/drawing/2014/main" id="{690ACEEC-5A9C-D983-340D-B0521E9F5DDF}"/>
              </a:ext>
            </a:extLst>
          </p:cNvPr>
          <p:cNvSpPr txBox="1"/>
          <p:nvPr/>
        </p:nvSpPr>
        <p:spPr>
          <a:xfrm>
            <a:off x="701749" y="3177476"/>
            <a:ext cx="2860158" cy="369332"/>
          </a:xfrm>
          <a:prstGeom prst="rect">
            <a:avLst/>
          </a:prstGeom>
          <a:noFill/>
        </p:spPr>
        <p:txBody>
          <a:bodyPr wrap="square" rtlCol="0">
            <a:spAutoFit/>
          </a:bodyPr>
          <a:lstStyle/>
          <a:p>
            <a:r>
              <a:rPr lang="en-US" sz="1800" b="1">
                <a:solidFill>
                  <a:srgbClr val="0070AD"/>
                </a:solidFill>
                <a:latin typeface="Aptos Display" panose="020B0004020202020204" pitchFamily="34" charset="0"/>
                <a:cs typeface="72" panose="020B0503030000000003" pitchFamily="34" charset="0"/>
              </a:rPr>
              <a:t>Question Processing</a:t>
            </a:r>
            <a:endParaRPr lang="en-US">
              <a:solidFill>
                <a:srgbClr val="0070AD"/>
              </a:solidFill>
            </a:endParaRPr>
          </a:p>
        </p:txBody>
      </p:sp>
      <p:sp>
        <p:nvSpPr>
          <p:cNvPr id="21" name="TextBox 20">
            <a:extLst>
              <a:ext uri="{FF2B5EF4-FFF2-40B4-BE49-F238E27FC236}">
                <a16:creationId xmlns:a16="http://schemas.microsoft.com/office/drawing/2014/main" id="{9FB29D2E-C28E-D498-2D58-E4333A11ADAE}"/>
              </a:ext>
            </a:extLst>
          </p:cNvPr>
          <p:cNvSpPr txBox="1"/>
          <p:nvPr/>
        </p:nvSpPr>
        <p:spPr>
          <a:xfrm>
            <a:off x="701749" y="4689920"/>
            <a:ext cx="2541181" cy="369332"/>
          </a:xfrm>
          <a:prstGeom prst="rect">
            <a:avLst/>
          </a:prstGeom>
          <a:noFill/>
        </p:spPr>
        <p:txBody>
          <a:bodyPr wrap="square" rtlCol="0">
            <a:spAutoFit/>
          </a:bodyPr>
          <a:lstStyle/>
          <a:p>
            <a:r>
              <a:rPr lang="en-US" sz="1800" b="1">
                <a:solidFill>
                  <a:srgbClr val="0070AD"/>
                </a:solidFill>
                <a:latin typeface="Aptos Display" panose="020B0004020202020204" pitchFamily="34" charset="0"/>
                <a:cs typeface="72" panose="020B0503030000000003" pitchFamily="34" charset="0"/>
              </a:rPr>
              <a:t>Response Generation</a:t>
            </a:r>
            <a:endParaRPr lang="en-US">
              <a:solidFill>
                <a:srgbClr val="0070AD"/>
              </a:solidFill>
            </a:endParaRPr>
          </a:p>
        </p:txBody>
      </p:sp>
      <p:pic>
        <p:nvPicPr>
          <p:cNvPr id="23" name="Graphic 22" descr="Database with solid fill">
            <a:extLst>
              <a:ext uri="{FF2B5EF4-FFF2-40B4-BE49-F238E27FC236}">
                <a16:creationId xmlns:a16="http://schemas.microsoft.com/office/drawing/2014/main" id="{87993436-FBF7-635E-56A7-22E8EF02BA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606" y="2144445"/>
            <a:ext cx="739821" cy="739821"/>
          </a:xfrm>
          <a:prstGeom prst="rect">
            <a:avLst/>
          </a:prstGeom>
        </p:spPr>
      </p:pic>
      <p:pic>
        <p:nvPicPr>
          <p:cNvPr id="25" name="Graphic 24" descr="Chevron arrows with solid fill">
            <a:extLst>
              <a:ext uri="{FF2B5EF4-FFF2-40B4-BE49-F238E27FC236}">
                <a16:creationId xmlns:a16="http://schemas.microsoft.com/office/drawing/2014/main" id="{3DA5BD4E-311D-C799-CC38-75ED9214C0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112" y="3761075"/>
            <a:ext cx="662328" cy="662328"/>
          </a:xfrm>
          <a:prstGeom prst="rect">
            <a:avLst/>
          </a:prstGeom>
        </p:spPr>
      </p:pic>
      <p:pic>
        <p:nvPicPr>
          <p:cNvPr id="27" name="Graphic 26" descr="Customer review with solid fill">
            <a:extLst>
              <a:ext uri="{FF2B5EF4-FFF2-40B4-BE49-F238E27FC236}">
                <a16:creationId xmlns:a16="http://schemas.microsoft.com/office/drawing/2014/main" id="{AB8F3155-3D47-67BB-4A9C-CAEE0F891D4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6842" y="5270257"/>
            <a:ext cx="564699" cy="564699"/>
          </a:xfrm>
          <a:prstGeom prst="rect">
            <a:avLst/>
          </a:prstGeom>
        </p:spPr>
      </p:pic>
      <p:sp>
        <p:nvSpPr>
          <p:cNvPr id="28" name="TextBox 27">
            <a:extLst>
              <a:ext uri="{FF2B5EF4-FFF2-40B4-BE49-F238E27FC236}">
                <a16:creationId xmlns:a16="http://schemas.microsoft.com/office/drawing/2014/main" id="{B5855B46-F93C-4640-0CC5-D1A7C60F9F8B}"/>
              </a:ext>
            </a:extLst>
          </p:cNvPr>
          <p:cNvSpPr txBox="1"/>
          <p:nvPr/>
        </p:nvSpPr>
        <p:spPr>
          <a:xfrm>
            <a:off x="22947" y="6074048"/>
            <a:ext cx="5020860" cy="276999"/>
          </a:xfrm>
          <a:prstGeom prst="rect">
            <a:avLst/>
          </a:prstGeom>
          <a:noFill/>
        </p:spPr>
        <p:txBody>
          <a:bodyPr wrap="square" rtlCol="0">
            <a:spAutoFit/>
          </a:bodyPr>
          <a:lstStyle/>
          <a:p>
            <a:r>
              <a:rPr lang="en-US" sz="1200">
                <a:hlinkClick r:id="rId10"/>
              </a:rPr>
              <a:t>1) What is RAG?</a:t>
            </a:r>
            <a:r>
              <a:rPr lang="en-US" sz="1200"/>
              <a:t> </a:t>
            </a:r>
            <a:r>
              <a:rPr lang="en-US" sz="1200">
                <a:hlinkClick r:id="rId11"/>
              </a:rPr>
              <a:t>2) LLM Intro</a:t>
            </a:r>
            <a:endParaRPr lang="en-US" sz="1200"/>
          </a:p>
        </p:txBody>
      </p:sp>
      <p:sp>
        <p:nvSpPr>
          <p:cNvPr id="2" name="Arrow: Chevron 1">
            <a:hlinkClick r:id="rId12" action="ppaction://hlinksldjump"/>
            <a:extLst>
              <a:ext uri="{FF2B5EF4-FFF2-40B4-BE49-F238E27FC236}">
                <a16:creationId xmlns:a16="http://schemas.microsoft.com/office/drawing/2014/main" id="{9C7CF17C-10EA-69AE-CF3E-FA33E93BAC72}"/>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4" name="Oval 3">
            <a:extLst>
              <a:ext uri="{FF2B5EF4-FFF2-40B4-BE49-F238E27FC236}">
                <a16:creationId xmlns:a16="http://schemas.microsoft.com/office/drawing/2014/main" id="{AF1C3A2D-1115-56BD-BCE4-7A9068DE72D4}"/>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16</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163503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9B830B5-7687-401B-2114-D8C24FA9A5B4}"/>
              </a:ext>
            </a:extLst>
          </p:cNvPr>
          <p:cNvSpPr/>
          <p:nvPr/>
        </p:nvSpPr>
        <p:spPr>
          <a:xfrm>
            <a:off x="665657" y="914868"/>
            <a:ext cx="3995057" cy="1752599"/>
          </a:xfrm>
          <a:prstGeom prst="roundRect">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a:solidFill>
                  <a:schemeClr val="tx1"/>
                </a:solidFill>
              </a:rPr>
              <a:t>Retrieval-Augmented Generation </a:t>
            </a:r>
            <a:r>
              <a:rPr lang="en-US" sz="1600">
                <a:solidFill>
                  <a:schemeClr val="tx1"/>
                </a:solidFill>
              </a:rPr>
              <a:t>(RAG) is a technique that enhances the capabilities of language models, particularly in generating more accurate and contextually relevant text, by incorporating external information retrieval</a:t>
            </a:r>
          </a:p>
        </p:txBody>
      </p:sp>
      <p:sp>
        <p:nvSpPr>
          <p:cNvPr id="5" name="Left Brace 4">
            <a:extLst>
              <a:ext uri="{FF2B5EF4-FFF2-40B4-BE49-F238E27FC236}">
                <a16:creationId xmlns:a16="http://schemas.microsoft.com/office/drawing/2014/main" id="{9194B567-0509-79BF-9E13-1F3FED1ECB56}"/>
              </a:ext>
            </a:extLst>
          </p:cNvPr>
          <p:cNvSpPr/>
          <p:nvPr/>
        </p:nvSpPr>
        <p:spPr>
          <a:xfrm>
            <a:off x="4704257" y="1223188"/>
            <a:ext cx="701677" cy="1135958"/>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AAF18359-F7BC-B08B-E6E0-01A93E0A8933}"/>
              </a:ext>
            </a:extLst>
          </p:cNvPr>
          <p:cNvSpPr/>
          <p:nvPr/>
        </p:nvSpPr>
        <p:spPr>
          <a:xfrm>
            <a:off x="5525679" y="2136610"/>
            <a:ext cx="1921779" cy="497550"/>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i="1"/>
              <a:t>RETRIEVAL</a:t>
            </a:r>
          </a:p>
        </p:txBody>
      </p:sp>
      <p:sp>
        <p:nvSpPr>
          <p:cNvPr id="7" name="Rectangle: Rounded Corners 6">
            <a:extLst>
              <a:ext uri="{FF2B5EF4-FFF2-40B4-BE49-F238E27FC236}">
                <a16:creationId xmlns:a16="http://schemas.microsoft.com/office/drawing/2014/main" id="{FFBD4245-0179-7145-F27A-DC3A15ED56D4}"/>
              </a:ext>
            </a:extLst>
          </p:cNvPr>
          <p:cNvSpPr/>
          <p:nvPr/>
        </p:nvSpPr>
        <p:spPr>
          <a:xfrm>
            <a:off x="5525679" y="974413"/>
            <a:ext cx="1921779" cy="497550"/>
          </a:xfrm>
          <a:prstGeom prst="roundRect">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i="1"/>
              <a:t>GENERATION</a:t>
            </a:r>
          </a:p>
        </p:txBody>
      </p:sp>
      <p:sp>
        <p:nvSpPr>
          <p:cNvPr id="8" name="Rectangle: Rounded Corners 7">
            <a:extLst>
              <a:ext uri="{FF2B5EF4-FFF2-40B4-BE49-F238E27FC236}">
                <a16:creationId xmlns:a16="http://schemas.microsoft.com/office/drawing/2014/main" id="{983CF977-5733-D466-0205-F4D65CCB4E07}"/>
              </a:ext>
            </a:extLst>
          </p:cNvPr>
          <p:cNvSpPr/>
          <p:nvPr/>
        </p:nvSpPr>
        <p:spPr>
          <a:xfrm>
            <a:off x="7512773" y="1950606"/>
            <a:ext cx="4180115" cy="1027103"/>
          </a:xfrm>
          <a:prstGeom prst="roundRect">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a:solidFill>
                  <a:schemeClr val="tx1"/>
                </a:solidFill>
              </a:rPr>
              <a:t>This involves fetching relevant information from a large corpus or database (such as documents or knowledge bases) based on a query or prompt</a:t>
            </a:r>
          </a:p>
        </p:txBody>
      </p:sp>
      <p:sp>
        <p:nvSpPr>
          <p:cNvPr id="9" name="Rectangle: Rounded Corners 8">
            <a:extLst>
              <a:ext uri="{FF2B5EF4-FFF2-40B4-BE49-F238E27FC236}">
                <a16:creationId xmlns:a16="http://schemas.microsoft.com/office/drawing/2014/main" id="{86F2DC75-75C2-4AD9-FB41-224109FE77F9}"/>
              </a:ext>
            </a:extLst>
          </p:cNvPr>
          <p:cNvSpPr/>
          <p:nvPr/>
        </p:nvSpPr>
        <p:spPr>
          <a:xfrm>
            <a:off x="7512774" y="762143"/>
            <a:ext cx="4180114" cy="922089"/>
          </a:xfrm>
          <a:prstGeom prst="roundRect">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a:solidFill>
                  <a:schemeClr val="tx1"/>
                </a:solidFill>
              </a:rPr>
              <a:t>This involves using a language model to generate responses based on both the retrieved information and the initial prompt</a:t>
            </a:r>
          </a:p>
        </p:txBody>
      </p:sp>
      <p:sp>
        <p:nvSpPr>
          <p:cNvPr id="10" name="Arrow: Right 9">
            <a:extLst>
              <a:ext uri="{FF2B5EF4-FFF2-40B4-BE49-F238E27FC236}">
                <a16:creationId xmlns:a16="http://schemas.microsoft.com/office/drawing/2014/main" id="{4AB52928-79BD-DFD4-9E02-822070710E32}"/>
              </a:ext>
            </a:extLst>
          </p:cNvPr>
          <p:cNvSpPr/>
          <p:nvPr/>
        </p:nvSpPr>
        <p:spPr>
          <a:xfrm>
            <a:off x="6683830" y="3978422"/>
            <a:ext cx="413657" cy="1741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A88B9E40-4116-5B5F-37F9-FB76BC96DBA2}"/>
              </a:ext>
            </a:extLst>
          </p:cNvPr>
          <p:cNvSpPr/>
          <p:nvPr/>
        </p:nvSpPr>
        <p:spPr>
          <a:xfrm>
            <a:off x="6683830" y="4442825"/>
            <a:ext cx="413657" cy="1741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9CF83EBE-7F42-E3F9-F6C3-1746B6773587}"/>
              </a:ext>
            </a:extLst>
          </p:cNvPr>
          <p:cNvSpPr/>
          <p:nvPr/>
        </p:nvSpPr>
        <p:spPr>
          <a:xfrm>
            <a:off x="6683830" y="4918115"/>
            <a:ext cx="413657" cy="1741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1A4D8182-1E93-4C60-74CA-096CD751041C}"/>
              </a:ext>
            </a:extLst>
          </p:cNvPr>
          <p:cNvSpPr/>
          <p:nvPr/>
        </p:nvSpPr>
        <p:spPr>
          <a:xfrm>
            <a:off x="7260773" y="3891336"/>
            <a:ext cx="3755570" cy="395414"/>
          </a:xfrm>
          <a:prstGeom prst="roundRect">
            <a:avLst/>
          </a:prstGeom>
          <a:solidFill>
            <a:srgbClr val="DC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Enhanced Contextual Understanding</a:t>
            </a:r>
          </a:p>
        </p:txBody>
      </p:sp>
      <p:sp>
        <p:nvSpPr>
          <p:cNvPr id="16" name="Rectangle: Rounded Corners 15">
            <a:extLst>
              <a:ext uri="{FF2B5EF4-FFF2-40B4-BE49-F238E27FC236}">
                <a16:creationId xmlns:a16="http://schemas.microsoft.com/office/drawing/2014/main" id="{C2FFD0A6-1567-9246-F95A-46CE3DC66C8B}"/>
              </a:ext>
            </a:extLst>
          </p:cNvPr>
          <p:cNvSpPr/>
          <p:nvPr/>
        </p:nvSpPr>
        <p:spPr>
          <a:xfrm>
            <a:off x="7260773" y="4841915"/>
            <a:ext cx="3755570" cy="342897"/>
          </a:xfrm>
          <a:prstGeom prst="roundRect">
            <a:avLst/>
          </a:prstGeom>
          <a:solidFill>
            <a:srgbClr val="DC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Dynamic, real-time knowledge  access</a:t>
            </a:r>
          </a:p>
        </p:txBody>
      </p:sp>
      <p:sp>
        <p:nvSpPr>
          <p:cNvPr id="18" name="Rectangle: Rounded Corners 17">
            <a:extLst>
              <a:ext uri="{FF2B5EF4-FFF2-40B4-BE49-F238E27FC236}">
                <a16:creationId xmlns:a16="http://schemas.microsoft.com/office/drawing/2014/main" id="{F80794D6-7BB9-F040-FE62-1426C3BD1FC5}"/>
              </a:ext>
            </a:extLst>
          </p:cNvPr>
          <p:cNvSpPr/>
          <p:nvPr/>
        </p:nvSpPr>
        <p:spPr>
          <a:xfrm>
            <a:off x="7268147" y="4397240"/>
            <a:ext cx="3755570" cy="326572"/>
          </a:xfrm>
          <a:prstGeom prst="roundRect">
            <a:avLst/>
          </a:prstGeom>
          <a:solidFill>
            <a:srgbClr val="DC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Improved accuracy</a:t>
            </a:r>
          </a:p>
        </p:txBody>
      </p:sp>
      <p:sp>
        <p:nvSpPr>
          <p:cNvPr id="20" name="TextBox 19">
            <a:extLst>
              <a:ext uri="{FF2B5EF4-FFF2-40B4-BE49-F238E27FC236}">
                <a16:creationId xmlns:a16="http://schemas.microsoft.com/office/drawing/2014/main" id="{9CCAF686-9539-B1A4-1D54-6214EFBA37AF}"/>
              </a:ext>
            </a:extLst>
          </p:cNvPr>
          <p:cNvSpPr txBox="1"/>
          <p:nvPr/>
        </p:nvSpPr>
        <p:spPr>
          <a:xfrm>
            <a:off x="95863" y="6282870"/>
            <a:ext cx="3331028" cy="461665"/>
          </a:xfrm>
          <a:prstGeom prst="rect">
            <a:avLst/>
          </a:prstGeom>
          <a:noFill/>
        </p:spPr>
        <p:txBody>
          <a:bodyPr wrap="square" rtlCol="0">
            <a:spAutoFit/>
          </a:bodyPr>
          <a:lstStyle/>
          <a:p>
            <a:r>
              <a:rPr lang="en-US" sz="1200">
                <a:hlinkClick r:id="rId2"/>
              </a:rPr>
              <a:t>Augmented Language Models</a:t>
            </a:r>
            <a:endParaRPr lang="en-US" sz="1200"/>
          </a:p>
          <a:p>
            <a:r>
              <a:rPr lang="en-US" sz="1200">
                <a:hlinkClick r:id="rId3"/>
              </a:rPr>
              <a:t>Intro to RAG</a:t>
            </a:r>
            <a:endParaRPr lang="en-US" sz="1200"/>
          </a:p>
        </p:txBody>
      </p:sp>
      <p:pic>
        <p:nvPicPr>
          <p:cNvPr id="22" name="Picture 21">
            <a:extLst>
              <a:ext uri="{FF2B5EF4-FFF2-40B4-BE49-F238E27FC236}">
                <a16:creationId xmlns:a16="http://schemas.microsoft.com/office/drawing/2014/main" id="{38DC89C9-1CCC-2A24-9503-5C1A5284CD10}"/>
              </a:ext>
            </a:extLst>
          </p:cNvPr>
          <p:cNvPicPr>
            <a:picLocks noChangeAspect="1"/>
          </p:cNvPicPr>
          <p:nvPr/>
        </p:nvPicPr>
        <p:blipFill>
          <a:blip r:embed="rId4"/>
          <a:stretch>
            <a:fillRect/>
          </a:stretch>
        </p:blipFill>
        <p:spPr>
          <a:xfrm>
            <a:off x="261467" y="2810921"/>
            <a:ext cx="6088567" cy="3376242"/>
          </a:xfrm>
          <a:prstGeom prst="rect">
            <a:avLst/>
          </a:prstGeom>
          <a:ln w="19050">
            <a:solidFill>
              <a:schemeClr val="tx1"/>
            </a:solidFill>
          </a:ln>
        </p:spPr>
      </p:pic>
      <p:sp>
        <p:nvSpPr>
          <p:cNvPr id="25" name="TextBox 24">
            <a:extLst>
              <a:ext uri="{FF2B5EF4-FFF2-40B4-BE49-F238E27FC236}">
                <a16:creationId xmlns:a16="http://schemas.microsoft.com/office/drawing/2014/main" id="{07515292-634C-9E5B-EFFE-C8B51FAD47AE}"/>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Understanding RAG</a:t>
            </a:r>
          </a:p>
        </p:txBody>
      </p:sp>
      <p:sp>
        <p:nvSpPr>
          <p:cNvPr id="2" name="Arrow: Chevron 1">
            <a:hlinkClick r:id="rId5" action="ppaction://hlinksldjump"/>
            <a:extLst>
              <a:ext uri="{FF2B5EF4-FFF2-40B4-BE49-F238E27FC236}">
                <a16:creationId xmlns:a16="http://schemas.microsoft.com/office/drawing/2014/main" id="{E407C90D-12D5-1E37-2CF2-73DD372564C0}"/>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11" name="Oval 10">
            <a:extLst>
              <a:ext uri="{FF2B5EF4-FFF2-40B4-BE49-F238E27FC236}">
                <a16:creationId xmlns:a16="http://schemas.microsoft.com/office/drawing/2014/main" id="{9D0E7111-425C-188C-5579-46B549C0914A}"/>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17</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746822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7DF17-33CF-70B8-2376-D6C7DBF2624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8CF5532-F79D-59D6-905D-0DB5651CA2E5}"/>
              </a:ext>
            </a:extLst>
          </p:cNvPr>
          <p:cNvPicPr>
            <a:picLocks noChangeAspect="1"/>
          </p:cNvPicPr>
          <p:nvPr/>
        </p:nvPicPr>
        <p:blipFill>
          <a:blip r:embed="rId3"/>
          <a:stretch>
            <a:fillRect/>
          </a:stretch>
        </p:blipFill>
        <p:spPr>
          <a:xfrm>
            <a:off x="5594549" y="261051"/>
            <a:ext cx="6508955" cy="3840485"/>
          </a:xfrm>
          <a:prstGeom prst="rect">
            <a:avLst/>
          </a:prstGeom>
        </p:spPr>
      </p:pic>
      <p:cxnSp>
        <p:nvCxnSpPr>
          <p:cNvPr id="29" name="Straight Arrow Connector 28">
            <a:extLst>
              <a:ext uri="{FF2B5EF4-FFF2-40B4-BE49-F238E27FC236}">
                <a16:creationId xmlns:a16="http://schemas.microsoft.com/office/drawing/2014/main" id="{8D860F3D-897D-0B42-0606-A426D2272493}"/>
              </a:ext>
            </a:extLst>
          </p:cNvPr>
          <p:cNvCxnSpPr>
            <a:cxnSpLocks/>
          </p:cNvCxnSpPr>
          <p:nvPr/>
        </p:nvCxnSpPr>
        <p:spPr>
          <a:xfrm flipV="1">
            <a:off x="7334860" y="1298252"/>
            <a:ext cx="304800" cy="556644"/>
          </a:xfrm>
          <a:prstGeom prst="straightConnector1">
            <a:avLst/>
          </a:prstGeom>
          <a:ln>
            <a:prstDash val="dash"/>
            <a:tailEnd type="triangle"/>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DD2EB1B4-E534-BDED-6FCC-77706DE4B050}"/>
              </a:ext>
            </a:extLst>
          </p:cNvPr>
          <p:cNvSpPr txBox="1"/>
          <p:nvPr/>
        </p:nvSpPr>
        <p:spPr>
          <a:xfrm>
            <a:off x="7334860" y="958938"/>
            <a:ext cx="875071" cy="276999"/>
          </a:xfrm>
          <a:prstGeom prst="rect">
            <a:avLst/>
          </a:prstGeom>
          <a:solidFill>
            <a:srgbClr val="CBEDF7"/>
          </a:solidFill>
        </p:spPr>
        <p:txBody>
          <a:bodyPr wrap="square" rtlCol="0">
            <a:spAutoFit/>
          </a:bodyPr>
          <a:lstStyle/>
          <a:p>
            <a:pPr algn="ctr"/>
            <a:r>
              <a:rPr lang="en-US" sz="1200" b="1" u="sng"/>
              <a:t>Entity</a:t>
            </a:r>
          </a:p>
        </p:txBody>
      </p:sp>
      <p:sp>
        <p:nvSpPr>
          <p:cNvPr id="31" name="TextBox 30">
            <a:extLst>
              <a:ext uri="{FF2B5EF4-FFF2-40B4-BE49-F238E27FC236}">
                <a16:creationId xmlns:a16="http://schemas.microsoft.com/office/drawing/2014/main" id="{1111509A-5D99-AEDC-7F24-4C52E3DDDB5D}"/>
              </a:ext>
            </a:extLst>
          </p:cNvPr>
          <p:cNvSpPr txBox="1"/>
          <p:nvPr/>
        </p:nvSpPr>
        <p:spPr>
          <a:xfrm>
            <a:off x="8603589" y="958938"/>
            <a:ext cx="875071" cy="276999"/>
          </a:xfrm>
          <a:prstGeom prst="rect">
            <a:avLst/>
          </a:prstGeom>
          <a:solidFill>
            <a:srgbClr val="CBEDF7"/>
          </a:solidFill>
        </p:spPr>
        <p:txBody>
          <a:bodyPr wrap="square" rtlCol="0">
            <a:spAutoFit/>
          </a:bodyPr>
          <a:lstStyle/>
          <a:p>
            <a:pPr algn="ctr"/>
            <a:r>
              <a:rPr lang="en-US" sz="1200" b="1" u="sng"/>
              <a:t>Entity</a:t>
            </a:r>
          </a:p>
        </p:txBody>
      </p:sp>
      <p:cxnSp>
        <p:nvCxnSpPr>
          <p:cNvPr id="32" name="Straight Arrow Connector 31">
            <a:extLst>
              <a:ext uri="{FF2B5EF4-FFF2-40B4-BE49-F238E27FC236}">
                <a16:creationId xmlns:a16="http://schemas.microsoft.com/office/drawing/2014/main" id="{ACEF39D5-B98C-5C10-B662-09A46258B75B}"/>
              </a:ext>
            </a:extLst>
          </p:cNvPr>
          <p:cNvCxnSpPr>
            <a:cxnSpLocks/>
          </p:cNvCxnSpPr>
          <p:nvPr/>
        </p:nvCxnSpPr>
        <p:spPr>
          <a:xfrm flipH="1" flipV="1">
            <a:off x="9080454" y="1367078"/>
            <a:ext cx="476497" cy="536979"/>
          </a:xfrm>
          <a:prstGeom prst="straightConnector1">
            <a:avLst/>
          </a:prstGeom>
          <a:ln>
            <a:prstDash val="dash"/>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A33C52D1-C39E-8634-F022-9804540EB85D}"/>
              </a:ext>
            </a:extLst>
          </p:cNvPr>
          <p:cNvCxnSpPr>
            <a:cxnSpLocks/>
          </p:cNvCxnSpPr>
          <p:nvPr/>
        </p:nvCxnSpPr>
        <p:spPr>
          <a:xfrm flipV="1">
            <a:off x="8357415" y="1904057"/>
            <a:ext cx="0" cy="480762"/>
          </a:xfrm>
          <a:prstGeom prst="straightConnector1">
            <a:avLst/>
          </a:prstGeom>
          <a:ln>
            <a:prstDash val="dash"/>
            <a:tailEnd type="triangle"/>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51E914ED-B363-42D0-C2DE-E9EDFB7EC8AD}"/>
              </a:ext>
            </a:extLst>
          </p:cNvPr>
          <p:cNvSpPr txBox="1"/>
          <p:nvPr/>
        </p:nvSpPr>
        <p:spPr>
          <a:xfrm>
            <a:off x="7809267" y="1577897"/>
            <a:ext cx="1096296" cy="276999"/>
          </a:xfrm>
          <a:prstGeom prst="rect">
            <a:avLst/>
          </a:prstGeom>
          <a:solidFill>
            <a:srgbClr val="CBEDF7"/>
          </a:solidFill>
        </p:spPr>
        <p:txBody>
          <a:bodyPr wrap="square" rtlCol="0">
            <a:spAutoFit/>
          </a:bodyPr>
          <a:lstStyle/>
          <a:p>
            <a:pPr algn="ctr"/>
            <a:r>
              <a:rPr lang="en-US" sz="1200" b="1" u="sng"/>
              <a:t>Relationship</a:t>
            </a:r>
          </a:p>
        </p:txBody>
      </p:sp>
      <p:sp>
        <p:nvSpPr>
          <p:cNvPr id="43" name="TextBox 42">
            <a:extLst>
              <a:ext uri="{FF2B5EF4-FFF2-40B4-BE49-F238E27FC236}">
                <a16:creationId xmlns:a16="http://schemas.microsoft.com/office/drawing/2014/main" id="{24BDDE7E-D9EE-4D9C-F36B-B0C6B7C9B067}"/>
              </a:ext>
            </a:extLst>
          </p:cNvPr>
          <p:cNvSpPr txBox="1"/>
          <p:nvPr/>
        </p:nvSpPr>
        <p:spPr>
          <a:xfrm>
            <a:off x="119836" y="836387"/>
            <a:ext cx="5474713" cy="2862322"/>
          </a:xfrm>
          <a:prstGeom prst="rect">
            <a:avLst/>
          </a:prstGeom>
          <a:noFill/>
        </p:spPr>
        <p:txBody>
          <a:bodyPr wrap="square" rtlCol="0">
            <a:spAutoFit/>
          </a:bodyPr>
          <a:lstStyle/>
          <a:p>
            <a:pPr marL="285750" indent="-285750">
              <a:buFont typeface="Arial" panose="020B0604020202020204" pitchFamily="34" charset="0"/>
              <a:buChar char="•"/>
            </a:pPr>
            <a:r>
              <a:rPr lang="en-US"/>
              <a:t>KG organize and represent knowledge in a way that captures relationships between entities (nodes) and the connections (edges) between them</a:t>
            </a:r>
          </a:p>
          <a:p>
            <a:pPr marL="285750" indent="-285750">
              <a:buFont typeface="Arial" panose="020B0604020202020204" pitchFamily="34" charset="0"/>
              <a:buChar char="•"/>
            </a:pPr>
            <a:r>
              <a:rPr lang="en-US"/>
              <a:t>Knowledge graphs are a collection of multiple facts comprising of &lt;head, relationship, tail&gt; </a:t>
            </a:r>
          </a:p>
          <a:p>
            <a:pPr marL="285750" indent="-285750">
              <a:buFont typeface="Arial" panose="020B0604020202020204" pitchFamily="34" charset="0"/>
              <a:buChar char="•"/>
            </a:pPr>
            <a:r>
              <a:rPr lang="en-US"/>
              <a:t>Nodes: Real world objects that are represented as nodes </a:t>
            </a:r>
          </a:p>
          <a:p>
            <a:pPr marL="285750" indent="-285750">
              <a:buFont typeface="Arial" panose="020B0604020202020204" pitchFamily="34" charset="0"/>
              <a:buChar char="•"/>
            </a:pPr>
            <a:r>
              <a:rPr lang="en-US"/>
              <a:t>Relation: Connection between entities </a:t>
            </a:r>
          </a:p>
          <a:p>
            <a:pPr marL="285750" indent="-285750">
              <a:buFont typeface="Arial" panose="020B0604020202020204" pitchFamily="34" charset="0"/>
              <a:buChar char="•"/>
            </a:pPr>
            <a:r>
              <a:rPr lang="en-US"/>
              <a:t>This grows organically as more information is added</a:t>
            </a:r>
          </a:p>
        </p:txBody>
      </p:sp>
      <p:grpSp>
        <p:nvGrpSpPr>
          <p:cNvPr id="53" name="Group 52">
            <a:extLst>
              <a:ext uri="{FF2B5EF4-FFF2-40B4-BE49-F238E27FC236}">
                <a16:creationId xmlns:a16="http://schemas.microsoft.com/office/drawing/2014/main" id="{72A111B6-2F7B-F5EF-D6CD-B8AFA37D8E2E}"/>
              </a:ext>
            </a:extLst>
          </p:cNvPr>
          <p:cNvGrpSpPr/>
          <p:nvPr/>
        </p:nvGrpSpPr>
        <p:grpSpPr>
          <a:xfrm>
            <a:off x="412890" y="3971627"/>
            <a:ext cx="11656221" cy="2057920"/>
            <a:chOff x="687570" y="2295892"/>
            <a:chExt cx="9331753" cy="4101033"/>
          </a:xfrm>
        </p:grpSpPr>
        <p:sp>
          <p:nvSpPr>
            <p:cNvPr id="44" name="Rectangle 43">
              <a:extLst>
                <a:ext uri="{FF2B5EF4-FFF2-40B4-BE49-F238E27FC236}">
                  <a16:creationId xmlns:a16="http://schemas.microsoft.com/office/drawing/2014/main" id="{C15EC6CA-BA00-C8DD-E191-36BBE1885516}"/>
                </a:ext>
              </a:extLst>
            </p:cNvPr>
            <p:cNvSpPr/>
            <p:nvPr/>
          </p:nvSpPr>
          <p:spPr>
            <a:xfrm>
              <a:off x="687570" y="3997044"/>
              <a:ext cx="620798" cy="787443"/>
            </a:xfrm>
            <a:prstGeom prst="rect">
              <a:avLst/>
            </a:prstGeom>
            <a:solidFill>
              <a:srgbClr val="DC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72" panose="020B0503030000000003" pitchFamily="34" charset="0"/>
                  <a:cs typeface="72" panose="020B0503030000000003" pitchFamily="34" charset="0"/>
                </a:rPr>
                <a:t>2</a:t>
              </a:r>
            </a:p>
          </p:txBody>
        </p:sp>
        <p:sp>
          <p:nvSpPr>
            <p:cNvPr id="45" name="Rectangle 44">
              <a:extLst>
                <a:ext uri="{FF2B5EF4-FFF2-40B4-BE49-F238E27FC236}">
                  <a16:creationId xmlns:a16="http://schemas.microsoft.com/office/drawing/2014/main" id="{819E3A90-5A29-35B8-058F-6A6172EB4EB6}"/>
                </a:ext>
              </a:extLst>
            </p:cNvPr>
            <p:cNvSpPr/>
            <p:nvPr/>
          </p:nvSpPr>
          <p:spPr>
            <a:xfrm>
              <a:off x="687570" y="5315856"/>
              <a:ext cx="620798" cy="716499"/>
            </a:xfrm>
            <a:prstGeom prst="rect">
              <a:avLst/>
            </a:prstGeom>
            <a:solidFill>
              <a:srgbClr val="DC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72" panose="020B0503030000000003" pitchFamily="34" charset="0"/>
                  <a:cs typeface="72" panose="020B0503030000000003" pitchFamily="34" charset="0"/>
                </a:rPr>
                <a:t>3</a:t>
              </a:r>
            </a:p>
          </p:txBody>
        </p:sp>
        <p:sp>
          <p:nvSpPr>
            <p:cNvPr id="46" name="Rectangle 45">
              <a:extLst>
                <a:ext uri="{FF2B5EF4-FFF2-40B4-BE49-F238E27FC236}">
                  <a16:creationId xmlns:a16="http://schemas.microsoft.com/office/drawing/2014/main" id="{A0D84873-656C-CFCA-4A84-39C2853B00E9}"/>
                </a:ext>
              </a:extLst>
            </p:cNvPr>
            <p:cNvSpPr/>
            <p:nvPr/>
          </p:nvSpPr>
          <p:spPr>
            <a:xfrm>
              <a:off x="687570" y="2678232"/>
              <a:ext cx="620798" cy="787443"/>
            </a:xfrm>
            <a:prstGeom prst="rect">
              <a:avLst/>
            </a:prstGeom>
            <a:solidFill>
              <a:srgbClr val="DC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72" panose="020B0503030000000003" pitchFamily="34" charset="0"/>
                  <a:cs typeface="72" panose="020B0503030000000003" pitchFamily="34" charset="0"/>
                </a:rPr>
                <a:t>1</a:t>
              </a:r>
            </a:p>
          </p:txBody>
        </p:sp>
        <p:sp>
          <p:nvSpPr>
            <p:cNvPr id="47" name="Rectangle 46">
              <a:extLst>
                <a:ext uri="{FF2B5EF4-FFF2-40B4-BE49-F238E27FC236}">
                  <a16:creationId xmlns:a16="http://schemas.microsoft.com/office/drawing/2014/main" id="{0D697ACF-D8F2-83B5-760F-60EFBBD51AED}"/>
                </a:ext>
              </a:extLst>
            </p:cNvPr>
            <p:cNvSpPr/>
            <p:nvPr/>
          </p:nvSpPr>
          <p:spPr>
            <a:xfrm>
              <a:off x="1594943" y="2295892"/>
              <a:ext cx="8082457" cy="126282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DB784D6-9205-CA8B-EC09-DC5DB5C65AE0}"/>
                </a:ext>
              </a:extLst>
            </p:cNvPr>
            <p:cNvSpPr/>
            <p:nvPr/>
          </p:nvSpPr>
          <p:spPr>
            <a:xfrm>
              <a:off x="1594943" y="3714996"/>
              <a:ext cx="8082457" cy="126282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2D3EB2F7-9815-524F-11DF-3C69ACA8E38D}"/>
                </a:ext>
              </a:extLst>
            </p:cNvPr>
            <p:cNvSpPr txBox="1"/>
            <p:nvPr/>
          </p:nvSpPr>
          <p:spPr>
            <a:xfrm>
              <a:off x="1635670" y="2365562"/>
              <a:ext cx="8082457" cy="1288012"/>
            </a:xfrm>
            <a:prstGeom prst="rect">
              <a:avLst/>
            </a:prstGeom>
            <a:noFill/>
          </p:spPr>
          <p:txBody>
            <a:bodyPr wrap="square" rtlCol="0">
              <a:spAutoFit/>
            </a:bodyPr>
            <a:lstStyle/>
            <a:p>
              <a:r>
                <a:rPr lang="en-US" b="1">
                  <a:latin typeface="Aptos Display" panose="020B0004020202020204" pitchFamily="34" charset="0"/>
                </a:rPr>
                <a:t>Search Engines: </a:t>
              </a:r>
              <a:r>
                <a:rPr lang="en-US">
                  <a:latin typeface="Aptos Display" panose="020B0004020202020204" pitchFamily="34" charset="0"/>
                </a:rPr>
                <a:t>Search engines like Google use knowledge graphs to improve search results, helping to understand the relationships between search queries and providing more accurate and contextual results</a:t>
              </a:r>
            </a:p>
          </p:txBody>
        </p:sp>
        <p:sp>
          <p:nvSpPr>
            <p:cNvPr id="50" name="TextBox 49">
              <a:extLst>
                <a:ext uri="{FF2B5EF4-FFF2-40B4-BE49-F238E27FC236}">
                  <a16:creationId xmlns:a16="http://schemas.microsoft.com/office/drawing/2014/main" id="{85CF4365-ACA8-4FBD-FFA6-227DC760DADD}"/>
                </a:ext>
              </a:extLst>
            </p:cNvPr>
            <p:cNvSpPr txBox="1"/>
            <p:nvPr/>
          </p:nvSpPr>
          <p:spPr>
            <a:xfrm>
              <a:off x="1594940" y="3693932"/>
              <a:ext cx="8082457" cy="1288012"/>
            </a:xfrm>
            <a:prstGeom prst="rect">
              <a:avLst/>
            </a:prstGeom>
            <a:noFill/>
          </p:spPr>
          <p:txBody>
            <a:bodyPr wrap="square" rtlCol="0">
              <a:spAutoFit/>
            </a:bodyPr>
            <a:lstStyle/>
            <a:p>
              <a:r>
                <a:rPr lang="en-US" b="1">
                  <a:latin typeface="Aptos Display" panose="020B0004020202020204" pitchFamily="34" charset="0"/>
                </a:rPr>
                <a:t>Recommendation systems</a:t>
              </a:r>
              <a:r>
                <a:rPr lang="en-US">
                  <a:latin typeface="Aptos Display" panose="020B0004020202020204" pitchFamily="34" charset="0"/>
                </a:rPr>
                <a:t>: Platforms like Amazon, Netflix, and Spotify use knowledge graphs to enhance recommendations by understanding user preferences, product similarities, and customer behavior patterns</a:t>
              </a:r>
            </a:p>
          </p:txBody>
        </p:sp>
        <p:sp>
          <p:nvSpPr>
            <p:cNvPr id="51" name="Rectangle 50">
              <a:extLst>
                <a:ext uri="{FF2B5EF4-FFF2-40B4-BE49-F238E27FC236}">
                  <a16:creationId xmlns:a16="http://schemas.microsoft.com/office/drawing/2014/main" id="{CDB64374-56E4-BDE0-CDD5-AD3D9E09EF85}"/>
                </a:ext>
              </a:extLst>
            </p:cNvPr>
            <p:cNvSpPr/>
            <p:nvPr/>
          </p:nvSpPr>
          <p:spPr>
            <a:xfrm>
              <a:off x="1594942" y="5134102"/>
              <a:ext cx="8082457" cy="126282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6FB17EF4-A22D-1BC6-C7CE-98A031A47A0C}"/>
                </a:ext>
              </a:extLst>
            </p:cNvPr>
            <p:cNvSpPr txBox="1"/>
            <p:nvPr/>
          </p:nvSpPr>
          <p:spPr>
            <a:xfrm>
              <a:off x="1594940" y="5100661"/>
              <a:ext cx="8424383" cy="1288012"/>
            </a:xfrm>
            <a:prstGeom prst="rect">
              <a:avLst/>
            </a:prstGeom>
            <a:noFill/>
          </p:spPr>
          <p:txBody>
            <a:bodyPr wrap="square" rtlCol="0">
              <a:spAutoFit/>
            </a:bodyPr>
            <a:lstStyle/>
            <a:p>
              <a:r>
                <a:rPr lang="en-US" b="1">
                  <a:latin typeface="Aptos Display" panose="020B0004020202020204" pitchFamily="34" charset="0"/>
                </a:rPr>
                <a:t>Virtual Assistants</a:t>
              </a:r>
              <a:r>
                <a:rPr lang="en-US">
                  <a:latin typeface="Aptos Display" panose="020B0004020202020204" pitchFamily="34" charset="0"/>
                </a:rPr>
                <a:t>: Assistants like Siri, Alexa, and Google Assistant use knowledge graphs to provide more contextually relevant answers by understanding the relationships between entities in a question</a:t>
              </a:r>
            </a:p>
          </p:txBody>
        </p:sp>
      </p:grpSp>
      <p:sp>
        <p:nvSpPr>
          <p:cNvPr id="8" name="TextBox 7">
            <a:extLst>
              <a:ext uri="{FF2B5EF4-FFF2-40B4-BE49-F238E27FC236}">
                <a16:creationId xmlns:a16="http://schemas.microsoft.com/office/drawing/2014/main" id="{84A8F189-3D18-3041-620D-B7F29900F08E}"/>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Knowledge Graphs give more context to data storage</a:t>
            </a:r>
          </a:p>
        </p:txBody>
      </p:sp>
      <p:sp>
        <p:nvSpPr>
          <p:cNvPr id="4" name="Arrow: Chevron 3">
            <a:hlinkClick r:id="rId4" action="ppaction://hlinksldjump"/>
            <a:extLst>
              <a:ext uri="{FF2B5EF4-FFF2-40B4-BE49-F238E27FC236}">
                <a16:creationId xmlns:a16="http://schemas.microsoft.com/office/drawing/2014/main" id="{6127C11A-8BF3-99A7-BB66-41B2F6866945}"/>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5" name="Oval 4">
            <a:extLst>
              <a:ext uri="{FF2B5EF4-FFF2-40B4-BE49-F238E27FC236}">
                <a16:creationId xmlns:a16="http://schemas.microsoft.com/office/drawing/2014/main" id="{197A677B-E4A3-D42B-2511-F5894AA92D5B}"/>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18</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407050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321759D-0303-9E3B-85A5-80D281282C5A}"/>
              </a:ext>
            </a:extLst>
          </p:cNvPr>
          <p:cNvPicPr>
            <a:picLocks noChangeAspect="1"/>
          </p:cNvPicPr>
          <p:nvPr/>
        </p:nvPicPr>
        <p:blipFill>
          <a:blip r:embed="rId3"/>
          <a:stretch>
            <a:fillRect/>
          </a:stretch>
        </p:blipFill>
        <p:spPr>
          <a:xfrm>
            <a:off x="394103" y="658763"/>
            <a:ext cx="3392961" cy="4395018"/>
          </a:xfrm>
          <a:prstGeom prst="rect">
            <a:avLst/>
          </a:prstGeom>
          <a:ln w="19050">
            <a:solidFill>
              <a:schemeClr val="tx1"/>
            </a:solidFill>
          </a:ln>
        </p:spPr>
      </p:pic>
      <p:pic>
        <p:nvPicPr>
          <p:cNvPr id="15" name="Picture 14">
            <a:extLst>
              <a:ext uri="{FF2B5EF4-FFF2-40B4-BE49-F238E27FC236}">
                <a16:creationId xmlns:a16="http://schemas.microsoft.com/office/drawing/2014/main" id="{ABD6243B-9234-4534-A441-E68DE5E451E1}"/>
              </a:ext>
            </a:extLst>
          </p:cNvPr>
          <p:cNvPicPr>
            <a:picLocks noChangeAspect="1"/>
          </p:cNvPicPr>
          <p:nvPr/>
        </p:nvPicPr>
        <p:blipFill>
          <a:blip r:embed="rId4"/>
          <a:srcRect l="5116"/>
          <a:stretch/>
        </p:blipFill>
        <p:spPr>
          <a:xfrm>
            <a:off x="4188618" y="658763"/>
            <a:ext cx="3814763" cy="4395017"/>
          </a:xfrm>
          <a:prstGeom prst="rect">
            <a:avLst/>
          </a:prstGeom>
          <a:ln w="19050">
            <a:solidFill>
              <a:schemeClr val="tx1"/>
            </a:solidFill>
          </a:ln>
        </p:spPr>
      </p:pic>
      <p:sp>
        <p:nvSpPr>
          <p:cNvPr id="18" name="TextBox 17">
            <a:extLst>
              <a:ext uri="{FF2B5EF4-FFF2-40B4-BE49-F238E27FC236}">
                <a16:creationId xmlns:a16="http://schemas.microsoft.com/office/drawing/2014/main" id="{92D3B2BF-ADBB-E880-5205-F78B71265461}"/>
              </a:ext>
            </a:extLst>
          </p:cNvPr>
          <p:cNvSpPr txBox="1"/>
          <p:nvPr/>
        </p:nvSpPr>
        <p:spPr>
          <a:xfrm>
            <a:off x="363937" y="5201265"/>
            <a:ext cx="3423127" cy="830997"/>
          </a:xfrm>
          <a:prstGeom prst="rect">
            <a:avLst/>
          </a:prstGeom>
          <a:solidFill>
            <a:srgbClr val="DCEAF7"/>
          </a:solidFill>
        </p:spPr>
        <p:txBody>
          <a:bodyPr wrap="square" rtlCol="0">
            <a:spAutoFit/>
          </a:bodyPr>
          <a:lstStyle/>
          <a:p>
            <a:r>
              <a:rPr lang="en-US" sz="1600" dirty="0"/>
              <a:t>When I search Mona Lisa on google, it gives the artist, location and other details by fetching data through KG</a:t>
            </a:r>
          </a:p>
        </p:txBody>
      </p:sp>
      <p:sp>
        <p:nvSpPr>
          <p:cNvPr id="19" name="TextBox 18">
            <a:extLst>
              <a:ext uri="{FF2B5EF4-FFF2-40B4-BE49-F238E27FC236}">
                <a16:creationId xmlns:a16="http://schemas.microsoft.com/office/drawing/2014/main" id="{3EB2DDB9-8162-97EC-D801-35992D54BAFA}"/>
              </a:ext>
            </a:extLst>
          </p:cNvPr>
          <p:cNvSpPr txBox="1"/>
          <p:nvPr/>
        </p:nvSpPr>
        <p:spPr>
          <a:xfrm>
            <a:off x="4188619" y="5201265"/>
            <a:ext cx="3839268" cy="830997"/>
          </a:xfrm>
          <a:prstGeom prst="rect">
            <a:avLst/>
          </a:prstGeom>
          <a:solidFill>
            <a:srgbClr val="DCEAF7"/>
          </a:solidFill>
        </p:spPr>
        <p:txBody>
          <a:bodyPr wrap="square" rtlCol="0">
            <a:spAutoFit/>
          </a:bodyPr>
          <a:lstStyle/>
          <a:p>
            <a:r>
              <a:rPr lang="en-US" sz="1600"/>
              <a:t>When I watch a video on YouTube, it gives me recommendations on the same topic below </a:t>
            </a:r>
          </a:p>
        </p:txBody>
      </p:sp>
      <p:sp>
        <p:nvSpPr>
          <p:cNvPr id="20" name="TextBox 19">
            <a:extLst>
              <a:ext uri="{FF2B5EF4-FFF2-40B4-BE49-F238E27FC236}">
                <a16:creationId xmlns:a16="http://schemas.microsoft.com/office/drawing/2014/main" id="{979D75C4-FFD8-A0BC-E3C0-1AE5B91107C4}"/>
              </a:ext>
            </a:extLst>
          </p:cNvPr>
          <p:cNvSpPr txBox="1"/>
          <p:nvPr/>
        </p:nvSpPr>
        <p:spPr>
          <a:xfrm>
            <a:off x="8429442" y="5201265"/>
            <a:ext cx="3398621" cy="830997"/>
          </a:xfrm>
          <a:prstGeom prst="rect">
            <a:avLst/>
          </a:prstGeom>
          <a:solidFill>
            <a:srgbClr val="DCEAF7"/>
          </a:solidFill>
        </p:spPr>
        <p:txBody>
          <a:bodyPr wrap="square" rtlCol="0">
            <a:spAutoFit/>
          </a:bodyPr>
          <a:lstStyle/>
          <a:p>
            <a:r>
              <a:rPr lang="en-US" sz="1600"/>
              <a:t>When I tell Alexa to give me info, it comprehends knowledge better through knowledge graphs</a:t>
            </a:r>
          </a:p>
        </p:txBody>
      </p:sp>
      <p:pic>
        <p:nvPicPr>
          <p:cNvPr id="23" name="Picture 22">
            <a:extLst>
              <a:ext uri="{FF2B5EF4-FFF2-40B4-BE49-F238E27FC236}">
                <a16:creationId xmlns:a16="http://schemas.microsoft.com/office/drawing/2014/main" id="{8DA1923E-93D0-0AC2-C3C5-64ED25C61687}"/>
              </a:ext>
            </a:extLst>
          </p:cNvPr>
          <p:cNvPicPr>
            <a:picLocks noChangeAspect="1"/>
          </p:cNvPicPr>
          <p:nvPr/>
        </p:nvPicPr>
        <p:blipFill>
          <a:blip r:embed="rId5"/>
          <a:stretch>
            <a:fillRect/>
          </a:stretch>
        </p:blipFill>
        <p:spPr>
          <a:xfrm>
            <a:off x="8435103" y="658763"/>
            <a:ext cx="3362794" cy="4395017"/>
          </a:xfrm>
          <a:prstGeom prst="rect">
            <a:avLst/>
          </a:prstGeom>
          <a:ln w="19050">
            <a:solidFill>
              <a:schemeClr val="tx1"/>
            </a:solidFill>
          </a:ln>
        </p:spPr>
      </p:pic>
      <p:sp>
        <p:nvSpPr>
          <p:cNvPr id="27" name="TextBox 26">
            <a:extLst>
              <a:ext uri="{FF2B5EF4-FFF2-40B4-BE49-F238E27FC236}">
                <a16:creationId xmlns:a16="http://schemas.microsoft.com/office/drawing/2014/main" id="{871DAC71-215D-A89B-6553-3F1F11D78D93}"/>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Everyday use cases of Knowledge graphs </a:t>
            </a:r>
          </a:p>
        </p:txBody>
      </p:sp>
      <p:sp>
        <p:nvSpPr>
          <p:cNvPr id="4" name="Arrow: Chevron 3">
            <a:hlinkClick r:id="rId6" action="ppaction://hlinksldjump"/>
            <a:extLst>
              <a:ext uri="{FF2B5EF4-FFF2-40B4-BE49-F238E27FC236}">
                <a16:creationId xmlns:a16="http://schemas.microsoft.com/office/drawing/2014/main" id="{6F7B2E49-3457-5F8B-6B51-48EB1568A1DD}"/>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6" name="Oval 5">
            <a:extLst>
              <a:ext uri="{FF2B5EF4-FFF2-40B4-BE49-F238E27FC236}">
                <a16:creationId xmlns:a16="http://schemas.microsoft.com/office/drawing/2014/main" id="{533565D1-0B18-9B33-3A00-6D031EC11FD1}"/>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19</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3372853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0EF06B-9BC2-04EA-B909-34AA825E438D}"/>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dirty="0">
                <a:solidFill>
                  <a:srgbClr val="0070AD"/>
                </a:solidFill>
                <a:latin typeface="Aptos Display" panose="020B0004020202020204" pitchFamily="34" charset="0"/>
              </a:rPr>
              <a:t>Knowledge graph + LLM = </a:t>
            </a:r>
            <a:r>
              <a:rPr lang="en-US" sz="3400" b="1" dirty="0" err="1">
                <a:solidFill>
                  <a:srgbClr val="0070AD"/>
                </a:solidFill>
                <a:latin typeface="Aptos Display" panose="020B0004020202020204" pitchFamily="34" charset="0"/>
              </a:rPr>
              <a:t>GraphRAG</a:t>
            </a:r>
            <a:endParaRPr lang="en-US" sz="3400" b="1" dirty="0">
              <a:solidFill>
                <a:srgbClr val="0070AD"/>
              </a:solidFill>
              <a:latin typeface="Aptos Display" panose="020B0004020202020204" pitchFamily="34" charset="0"/>
            </a:endParaRPr>
          </a:p>
        </p:txBody>
      </p:sp>
      <p:sp>
        <p:nvSpPr>
          <p:cNvPr id="5" name="TextBox 4">
            <a:extLst>
              <a:ext uri="{FF2B5EF4-FFF2-40B4-BE49-F238E27FC236}">
                <a16:creationId xmlns:a16="http://schemas.microsoft.com/office/drawing/2014/main" id="{58D687A0-9A4D-7374-B675-D6DF2DF4D6BC}"/>
              </a:ext>
            </a:extLst>
          </p:cNvPr>
          <p:cNvSpPr txBox="1"/>
          <p:nvPr/>
        </p:nvSpPr>
        <p:spPr>
          <a:xfrm>
            <a:off x="154629" y="671695"/>
            <a:ext cx="5474376" cy="2031325"/>
          </a:xfrm>
          <a:prstGeom prst="rect">
            <a:avLst/>
          </a:prstGeom>
          <a:solidFill>
            <a:schemeClr val="bg1">
              <a:lumMod val="95000"/>
            </a:schemeClr>
          </a:solidFill>
          <a:ln w="38100">
            <a:noFill/>
          </a:ln>
          <a:effectLst>
            <a:outerShdw blurRad="50800" dist="38100" dir="2700000" algn="tl" rotWithShape="0">
              <a:prstClr val="black">
                <a:alpha val="40000"/>
              </a:prstClr>
            </a:outerShdw>
          </a:effectLst>
        </p:spPr>
        <p:txBody>
          <a:bodyPr wrap="square">
            <a:spAutoFit/>
          </a:bodyPr>
          <a:lstStyle/>
          <a:p>
            <a:pPr algn="ctr"/>
            <a:r>
              <a:rPr lang="en-US" b="1" dirty="0"/>
              <a:t>What is </a:t>
            </a:r>
            <a:r>
              <a:rPr lang="en-US" b="1" dirty="0" err="1"/>
              <a:t>GraphRAG</a:t>
            </a:r>
            <a:r>
              <a:rPr lang="en-US" b="1" dirty="0"/>
              <a:t>?</a:t>
            </a:r>
          </a:p>
          <a:p>
            <a:pPr marL="233363" indent="-233363">
              <a:buFont typeface="Arial" panose="020B0604020202020204" pitchFamily="34" charset="0"/>
              <a:buChar char="•"/>
            </a:pPr>
            <a:r>
              <a:rPr lang="en-US" b="1" dirty="0" err="1"/>
              <a:t>GraphRAG</a:t>
            </a:r>
            <a:r>
              <a:rPr lang="en-US" dirty="0"/>
              <a:t> combines the text generation power of an </a:t>
            </a:r>
            <a:r>
              <a:rPr lang="en-US" b="1" dirty="0"/>
              <a:t>LLM</a:t>
            </a:r>
            <a:r>
              <a:rPr lang="en-US" dirty="0"/>
              <a:t> with the structured, relational data from </a:t>
            </a:r>
            <a:r>
              <a:rPr lang="en-US" b="1" dirty="0"/>
              <a:t>Knowledge Graphs</a:t>
            </a:r>
            <a:r>
              <a:rPr lang="en-US" dirty="0"/>
              <a:t>.</a:t>
            </a:r>
          </a:p>
          <a:p>
            <a:pPr marL="233363" indent="-233363">
              <a:buFont typeface="Arial" panose="020B0604020202020204" pitchFamily="34" charset="0"/>
              <a:buChar char="•"/>
            </a:pPr>
            <a:r>
              <a:rPr lang="en-US" dirty="0"/>
              <a:t>It allows for smarter, more context-aware text generation by leveraging real-time retrieval of relationships between entities.</a:t>
            </a:r>
          </a:p>
        </p:txBody>
      </p:sp>
      <p:graphicFrame>
        <p:nvGraphicFramePr>
          <p:cNvPr id="8" name="Diagram 7">
            <a:extLst>
              <a:ext uri="{FF2B5EF4-FFF2-40B4-BE49-F238E27FC236}">
                <a16:creationId xmlns:a16="http://schemas.microsoft.com/office/drawing/2014/main" id="{07E34EAE-73FA-2D47-88A1-D463D0F5FB7C}"/>
              </a:ext>
            </a:extLst>
          </p:cNvPr>
          <p:cNvGraphicFramePr/>
          <p:nvPr>
            <p:extLst>
              <p:ext uri="{D42A27DB-BD31-4B8C-83A1-F6EECF244321}">
                <p14:modId xmlns:p14="http://schemas.microsoft.com/office/powerpoint/2010/main" val="3837362651"/>
              </p:ext>
            </p:extLst>
          </p:nvPr>
        </p:nvGraphicFramePr>
        <p:xfrm>
          <a:off x="292223" y="3162164"/>
          <a:ext cx="5277740" cy="29692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a16="http://schemas.microsoft.com/office/drawing/2014/main" id="{D3913F6D-DDF2-D0E5-D0F3-66C5938C541C}"/>
              </a:ext>
            </a:extLst>
          </p:cNvPr>
          <p:cNvSpPr txBox="1"/>
          <p:nvPr/>
        </p:nvSpPr>
        <p:spPr>
          <a:xfrm>
            <a:off x="154629" y="2792832"/>
            <a:ext cx="5474376" cy="369332"/>
          </a:xfrm>
          <a:prstGeom prst="rect">
            <a:avLst/>
          </a:prstGeom>
          <a:noFill/>
        </p:spPr>
        <p:txBody>
          <a:bodyPr wrap="square">
            <a:spAutoFit/>
          </a:bodyPr>
          <a:lstStyle/>
          <a:p>
            <a:pPr algn="ctr"/>
            <a:r>
              <a:rPr lang="en-US" b="1"/>
              <a:t>How does it work?</a:t>
            </a:r>
          </a:p>
        </p:txBody>
      </p:sp>
      <p:sp>
        <p:nvSpPr>
          <p:cNvPr id="19" name="Rectangle 2">
            <a:extLst>
              <a:ext uri="{FF2B5EF4-FFF2-40B4-BE49-F238E27FC236}">
                <a16:creationId xmlns:a16="http://schemas.microsoft.com/office/drawing/2014/main" id="{48DA3CFF-806F-7E82-B41D-D801C902D32E}"/>
              </a:ext>
            </a:extLst>
          </p:cNvPr>
          <p:cNvSpPr>
            <a:spLocks noChangeArrowheads="1"/>
          </p:cNvSpPr>
          <p:nvPr/>
        </p:nvSpPr>
        <p:spPr bwMode="auto">
          <a:xfrm>
            <a:off x="5839337" y="499105"/>
            <a:ext cx="6060440" cy="5632311"/>
          </a:xfrm>
          <a:prstGeom prst="rect">
            <a:avLst/>
          </a:prstGeom>
          <a:solidFill>
            <a:schemeClr val="bg1">
              <a:lumMod val="95000"/>
            </a:schemeClr>
          </a:solidFill>
          <a:ln w="38100">
            <a:noFill/>
          </a:ln>
          <a:effectLst>
            <a:outerShdw blurRad="50800" dist="38100" dir="2700000" algn="tl" rotWithShape="0">
              <a:prstClr val="black">
                <a:alpha val="40000"/>
              </a:prstClr>
            </a:outerShdw>
          </a:effectLst>
        </p:spPr>
        <p:txBody>
          <a:bodyPr wrap="square">
            <a:spAutoFit/>
          </a:bodyPr>
          <a:lstStyle/>
          <a:p>
            <a:pPr algn="ctr"/>
            <a:r>
              <a:rPr lang="en-US" b="1"/>
              <a:t>How does it utilize knowledge graphs?</a:t>
            </a:r>
            <a:endParaRPr lang="en-US" altLang="en-US" b="1"/>
          </a:p>
          <a:p>
            <a:r>
              <a:rPr lang="en-US" altLang="en-US" b="1"/>
              <a:t>Structured Data Retrieval:</a:t>
            </a:r>
          </a:p>
          <a:p>
            <a:r>
              <a:rPr lang="en-US" altLang="en-US" err="1"/>
              <a:t>GraphRAG</a:t>
            </a:r>
            <a:r>
              <a:rPr lang="en-US" altLang="en-US"/>
              <a:t> pulls structured information from knowledge graphs along with their interconnections (e.g., partnerships, competitors)</a:t>
            </a:r>
          </a:p>
          <a:p>
            <a:endParaRPr lang="en-US" altLang="en-US"/>
          </a:p>
          <a:p>
            <a:r>
              <a:rPr lang="en-US" altLang="en-US" b="1"/>
              <a:t>Contextual Insights:</a:t>
            </a:r>
          </a:p>
          <a:p>
            <a:r>
              <a:rPr lang="en-US" altLang="en-US"/>
              <a:t>It leverages relationships between entities (clients, markets, services) to offer deeper insights and answer complex questions (e.g., supply chain links with competitors)</a:t>
            </a:r>
          </a:p>
          <a:p>
            <a:endParaRPr lang="en-US" altLang="en-US"/>
          </a:p>
          <a:p>
            <a:r>
              <a:rPr lang="en-US" altLang="en-US" b="1"/>
              <a:t>Enhanced Decision Support:</a:t>
            </a:r>
          </a:p>
          <a:p>
            <a:r>
              <a:rPr lang="en-US" altLang="en-US"/>
              <a:t>By analyzing relationships, </a:t>
            </a:r>
            <a:r>
              <a:rPr lang="en-US" altLang="en-US" err="1"/>
              <a:t>GraphRAG</a:t>
            </a:r>
            <a:r>
              <a:rPr lang="en-US" altLang="en-US"/>
              <a:t> delivers consulting-ready outputs, offering a comprehensive view of clients’ business landscapes and market positioning</a:t>
            </a:r>
          </a:p>
          <a:p>
            <a:endParaRPr lang="en-US" altLang="en-US"/>
          </a:p>
          <a:p>
            <a:r>
              <a:rPr lang="en-US" altLang="en-US" b="1"/>
              <a:t>Efficient Knowledge Utilization:</a:t>
            </a:r>
          </a:p>
          <a:p>
            <a:r>
              <a:rPr lang="en-US" altLang="en-US" err="1"/>
              <a:t>GraphRAG</a:t>
            </a:r>
            <a:r>
              <a:rPr lang="en-US" altLang="en-US"/>
              <a:t> quickly navigates complex networks, retrieving relevant data to support strategic decision-making and tailored client solutions</a:t>
            </a:r>
          </a:p>
        </p:txBody>
      </p:sp>
      <p:sp>
        <p:nvSpPr>
          <p:cNvPr id="3" name="Arrow: Chevron 2">
            <a:hlinkClick r:id="rId8" action="ppaction://hlinksldjump"/>
            <a:extLst>
              <a:ext uri="{FF2B5EF4-FFF2-40B4-BE49-F238E27FC236}">
                <a16:creationId xmlns:a16="http://schemas.microsoft.com/office/drawing/2014/main" id="{58C0A70B-6B2E-0697-3F4B-E9CA6BD68895}"/>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9" name="Oval 8">
            <a:extLst>
              <a:ext uri="{FF2B5EF4-FFF2-40B4-BE49-F238E27FC236}">
                <a16:creationId xmlns:a16="http://schemas.microsoft.com/office/drawing/2014/main" id="{515984EB-9265-BE67-66C2-9C7C5C49843B}"/>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20</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1238634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F7C7A6B-8067-367E-FEA9-ADD40DC85617}"/>
              </a:ext>
            </a:extLst>
          </p:cNvPr>
          <p:cNvSpPr>
            <a:spLocks noGrp="1"/>
          </p:cNvSpPr>
          <p:nvPr>
            <p:ph type="subTitle" idx="1"/>
          </p:nvPr>
        </p:nvSpPr>
        <p:spPr>
          <a:xfrm>
            <a:off x="457907" y="3997428"/>
            <a:ext cx="5608321" cy="859141"/>
          </a:xfrm>
          <a:solidFill>
            <a:srgbClr val="DCEAF7"/>
          </a:solidFill>
          <a:ln>
            <a:noFill/>
          </a:ln>
          <a:effectLst>
            <a:outerShdw blurRad="50800" dist="38100" algn="l" rotWithShape="0">
              <a:prstClr val="black">
                <a:alpha val="40000"/>
              </a:prstClr>
            </a:outerShdw>
          </a:effectLst>
        </p:spPr>
        <p:txBody>
          <a:bodyPr anchor="ctr">
            <a:noAutofit/>
          </a:bodyPr>
          <a:lstStyle/>
          <a:p>
            <a:pPr algn="l"/>
            <a:r>
              <a:rPr lang="en-US" sz="1600"/>
              <a:t>The generator uses the graph-structured information to produce responses that are informed not just by the content of individual nodes </a:t>
            </a:r>
            <a:r>
              <a:rPr lang="en-US" sz="1600" b="1"/>
              <a:t>but also by their relationships in the graph</a:t>
            </a:r>
          </a:p>
        </p:txBody>
      </p:sp>
      <p:sp>
        <p:nvSpPr>
          <p:cNvPr id="14" name="TextBox 13">
            <a:extLst>
              <a:ext uri="{FF2B5EF4-FFF2-40B4-BE49-F238E27FC236}">
                <a16:creationId xmlns:a16="http://schemas.microsoft.com/office/drawing/2014/main" id="{8C0E3BEB-A89A-C9CB-E7DF-4B1A1FE96444}"/>
              </a:ext>
            </a:extLst>
          </p:cNvPr>
          <p:cNvSpPr txBox="1"/>
          <p:nvPr/>
        </p:nvSpPr>
        <p:spPr>
          <a:xfrm>
            <a:off x="235909" y="-1612"/>
            <a:ext cx="11757971" cy="104644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Graph RAG introduces an additional layer of complexity and capability by using a graph-based approach</a:t>
            </a:r>
          </a:p>
        </p:txBody>
      </p:sp>
      <p:graphicFrame>
        <p:nvGraphicFramePr>
          <p:cNvPr id="15" name="Table 14">
            <a:extLst>
              <a:ext uri="{FF2B5EF4-FFF2-40B4-BE49-F238E27FC236}">
                <a16:creationId xmlns:a16="http://schemas.microsoft.com/office/drawing/2014/main" id="{3DE1AE2C-EFA7-4F25-C980-2A4D545B7449}"/>
              </a:ext>
            </a:extLst>
          </p:cNvPr>
          <p:cNvGraphicFramePr>
            <a:graphicFrameLocks noGrp="1"/>
          </p:cNvGraphicFramePr>
          <p:nvPr/>
        </p:nvGraphicFramePr>
        <p:xfrm>
          <a:off x="6495551" y="1830295"/>
          <a:ext cx="5455920" cy="741680"/>
        </p:xfrm>
        <a:graphic>
          <a:graphicData uri="http://schemas.openxmlformats.org/drawingml/2006/table">
            <a:tbl>
              <a:tblPr firstRow="1" bandRow="1">
                <a:tableStyleId>{5C22544A-7EE6-4342-B048-85BDC9FD1C3A}</a:tableStyleId>
              </a:tblPr>
              <a:tblGrid>
                <a:gridCol w="2727960">
                  <a:extLst>
                    <a:ext uri="{9D8B030D-6E8A-4147-A177-3AD203B41FA5}">
                      <a16:colId xmlns:a16="http://schemas.microsoft.com/office/drawing/2014/main" val="1899455165"/>
                    </a:ext>
                  </a:extLst>
                </a:gridCol>
                <a:gridCol w="2727960">
                  <a:extLst>
                    <a:ext uri="{9D8B030D-6E8A-4147-A177-3AD203B41FA5}">
                      <a16:colId xmlns:a16="http://schemas.microsoft.com/office/drawing/2014/main" val="3743149432"/>
                    </a:ext>
                  </a:extLst>
                </a:gridCol>
              </a:tblGrid>
              <a:tr h="370840">
                <a:tc gridSpan="2">
                  <a:txBody>
                    <a:bodyPr/>
                    <a:lstStyle/>
                    <a:p>
                      <a:pPr algn="ctr"/>
                      <a:r>
                        <a:rPr lang="en-US" i="1">
                          <a:solidFill>
                            <a:sysClr val="windowText" lastClr="000000"/>
                          </a:solidFill>
                        </a:rPr>
                        <a:t>Data Structure</a:t>
                      </a:r>
                    </a:p>
                  </a:txBody>
                  <a:tcPr>
                    <a:lnB w="381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278180285"/>
                  </a:ext>
                </a:extLst>
              </a:tr>
              <a:tr h="370840">
                <a:tc>
                  <a:txBody>
                    <a:bodyPr/>
                    <a:lstStyle/>
                    <a:p>
                      <a:r>
                        <a:rPr lang="en-US">
                          <a:solidFill>
                            <a:srgbClr val="12ABDB"/>
                          </a:solidFill>
                        </a:rPr>
                        <a:t>Graph model</a:t>
                      </a: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noFill/>
                  </a:tcPr>
                </a:tc>
                <a:tc>
                  <a:txBody>
                    <a:bodyPr/>
                    <a:lstStyle/>
                    <a:p>
                      <a:r>
                        <a:rPr lang="en-US"/>
                        <a:t>Flat text</a:t>
                      </a: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133565661"/>
                  </a:ext>
                </a:extLst>
              </a:tr>
            </a:tbl>
          </a:graphicData>
        </a:graphic>
      </p:graphicFrame>
      <p:graphicFrame>
        <p:nvGraphicFramePr>
          <p:cNvPr id="16" name="Table 15">
            <a:extLst>
              <a:ext uri="{FF2B5EF4-FFF2-40B4-BE49-F238E27FC236}">
                <a16:creationId xmlns:a16="http://schemas.microsoft.com/office/drawing/2014/main" id="{D661CE1D-752B-FD11-42A5-5999D971CB5B}"/>
              </a:ext>
            </a:extLst>
          </p:cNvPr>
          <p:cNvGraphicFramePr>
            <a:graphicFrameLocks noGrp="1"/>
          </p:cNvGraphicFramePr>
          <p:nvPr/>
        </p:nvGraphicFramePr>
        <p:xfrm>
          <a:off x="6495551" y="2839552"/>
          <a:ext cx="5455920" cy="741680"/>
        </p:xfrm>
        <a:graphic>
          <a:graphicData uri="http://schemas.openxmlformats.org/drawingml/2006/table">
            <a:tbl>
              <a:tblPr firstRow="1" bandRow="1">
                <a:tableStyleId>{5C22544A-7EE6-4342-B048-85BDC9FD1C3A}</a:tableStyleId>
              </a:tblPr>
              <a:tblGrid>
                <a:gridCol w="2727960">
                  <a:extLst>
                    <a:ext uri="{9D8B030D-6E8A-4147-A177-3AD203B41FA5}">
                      <a16:colId xmlns:a16="http://schemas.microsoft.com/office/drawing/2014/main" val="1899455165"/>
                    </a:ext>
                  </a:extLst>
                </a:gridCol>
                <a:gridCol w="2727960">
                  <a:extLst>
                    <a:ext uri="{9D8B030D-6E8A-4147-A177-3AD203B41FA5}">
                      <a16:colId xmlns:a16="http://schemas.microsoft.com/office/drawing/2014/main" val="3743149432"/>
                    </a:ext>
                  </a:extLst>
                </a:gridCol>
              </a:tblGrid>
              <a:tr h="370840">
                <a:tc gridSpan="2">
                  <a:txBody>
                    <a:bodyPr/>
                    <a:lstStyle/>
                    <a:p>
                      <a:pPr algn="ctr"/>
                      <a:r>
                        <a:rPr lang="en-US" i="1">
                          <a:solidFill>
                            <a:sysClr val="windowText" lastClr="000000"/>
                          </a:solidFill>
                        </a:rPr>
                        <a:t>Contextual Understanding</a:t>
                      </a:r>
                    </a:p>
                  </a:txBody>
                  <a:tcPr>
                    <a:lnB w="381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278180285"/>
                  </a:ext>
                </a:extLst>
              </a:tr>
              <a:tr h="370840">
                <a:tc>
                  <a:txBody>
                    <a:bodyPr/>
                    <a:lstStyle/>
                    <a:p>
                      <a:pPr marL="0" algn="l" defTabSz="914400" rtl="0" eaLnBrk="1" latinLnBrk="0" hangingPunct="1"/>
                      <a:r>
                        <a:rPr lang="en-US" sz="1800" kern="1200">
                          <a:solidFill>
                            <a:srgbClr val="12ABDB"/>
                          </a:solidFill>
                          <a:latin typeface="+mn-lt"/>
                          <a:ea typeface="+mn-ea"/>
                          <a:cs typeface="+mn-cs"/>
                        </a:rPr>
                        <a:t>Captures relationships</a:t>
                      </a: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noFill/>
                  </a:tcPr>
                </a:tc>
                <a:tc>
                  <a:txBody>
                    <a:bodyPr/>
                    <a:lstStyle/>
                    <a:p>
                      <a:r>
                        <a:rPr lang="en-US"/>
                        <a:t>Based on similarity</a:t>
                      </a: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133565661"/>
                  </a:ext>
                </a:extLst>
              </a:tr>
            </a:tbl>
          </a:graphicData>
        </a:graphic>
      </p:graphicFrame>
      <p:graphicFrame>
        <p:nvGraphicFramePr>
          <p:cNvPr id="17" name="Table 16">
            <a:extLst>
              <a:ext uri="{FF2B5EF4-FFF2-40B4-BE49-F238E27FC236}">
                <a16:creationId xmlns:a16="http://schemas.microsoft.com/office/drawing/2014/main" id="{CD3F5BA6-E405-E6CA-6FA5-5A0139587056}"/>
              </a:ext>
            </a:extLst>
          </p:cNvPr>
          <p:cNvGraphicFramePr>
            <a:graphicFrameLocks noGrp="1"/>
          </p:cNvGraphicFramePr>
          <p:nvPr/>
        </p:nvGraphicFramePr>
        <p:xfrm>
          <a:off x="6495551" y="3848809"/>
          <a:ext cx="5455920" cy="1010920"/>
        </p:xfrm>
        <a:graphic>
          <a:graphicData uri="http://schemas.openxmlformats.org/drawingml/2006/table">
            <a:tbl>
              <a:tblPr firstRow="1" bandRow="1">
                <a:tableStyleId>{5C22544A-7EE6-4342-B048-85BDC9FD1C3A}</a:tableStyleId>
              </a:tblPr>
              <a:tblGrid>
                <a:gridCol w="2727960">
                  <a:extLst>
                    <a:ext uri="{9D8B030D-6E8A-4147-A177-3AD203B41FA5}">
                      <a16:colId xmlns:a16="http://schemas.microsoft.com/office/drawing/2014/main" val="1899455165"/>
                    </a:ext>
                  </a:extLst>
                </a:gridCol>
                <a:gridCol w="2727960">
                  <a:extLst>
                    <a:ext uri="{9D8B030D-6E8A-4147-A177-3AD203B41FA5}">
                      <a16:colId xmlns:a16="http://schemas.microsoft.com/office/drawing/2014/main" val="3743149432"/>
                    </a:ext>
                  </a:extLst>
                </a:gridCol>
              </a:tblGrid>
              <a:tr h="370840">
                <a:tc gridSpan="2">
                  <a:txBody>
                    <a:bodyPr/>
                    <a:lstStyle/>
                    <a:p>
                      <a:pPr algn="ctr"/>
                      <a:r>
                        <a:rPr lang="en-US" i="1">
                          <a:solidFill>
                            <a:sysClr val="windowText" lastClr="000000"/>
                          </a:solidFill>
                        </a:rPr>
                        <a:t>Use Cases</a:t>
                      </a:r>
                    </a:p>
                  </a:txBody>
                  <a:tcPr>
                    <a:lnB w="381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278180285"/>
                  </a:ext>
                </a:extLst>
              </a:tr>
              <a:tr h="370840">
                <a:tc>
                  <a:txBody>
                    <a:bodyPr/>
                    <a:lstStyle/>
                    <a:p>
                      <a:pPr marL="0" algn="l" defTabSz="914400" rtl="0" eaLnBrk="1" latinLnBrk="0" hangingPunct="1"/>
                      <a:r>
                        <a:rPr lang="en-US" sz="1800" kern="1200">
                          <a:solidFill>
                            <a:srgbClr val="12ABDB"/>
                          </a:solidFill>
                          <a:latin typeface="+mn-lt"/>
                          <a:ea typeface="+mn-ea"/>
                          <a:cs typeface="+mn-cs"/>
                        </a:rPr>
                        <a:t>Best for complex, relational queries</a:t>
                      </a: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noFill/>
                  </a:tcPr>
                </a:tc>
                <a:tc>
                  <a:txBody>
                    <a:bodyPr/>
                    <a:lstStyle/>
                    <a:p>
                      <a:r>
                        <a:rPr lang="en-US"/>
                        <a:t>Best for simple retrievals</a:t>
                      </a: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133565661"/>
                  </a:ext>
                </a:extLst>
              </a:tr>
            </a:tbl>
          </a:graphicData>
        </a:graphic>
      </p:graphicFrame>
      <p:sp>
        <p:nvSpPr>
          <p:cNvPr id="19" name="TextBox 18">
            <a:extLst>
              <a:ext uri="{FF2B5EF4-FFF2-40B4-BE49-F238E27FC236}">
                <a16:creationId xmlns:a16="http://schemas.microsoft.com/office/drawing/2014/main" id="{73E52344-5D39-A5B9-11A3-12E182C2A924}"/>
              </a:ext>
            </a:extLst>
          </p:cNvPr>
          <p:cNvSpPr txBox="1"/>
          <p:nvPr/>
        </p:nvSpPr>
        <p:spPr>
          <a:xfrm>
            <a:off x="6495551" y="1321796"/>
            <a:ext cx="5455920" cy="400110"/>
          </a:xfrm>
          <a:prstGeom prst="rect">
            <a:avLst/>
          </a:prstGeom>
          <a:noFill/>
        </p:spPr>
        <p:txBody>
          <a:bodyPr wrap="square">
            <a:spAutoFit/>
          </a:bodyPr>
          <a:lstStyle/>
          <a:p>
            <a:pPr algn="ctr"/>
            <a:r>
              <a:rPr lang="en-US" sz="2000" b="1">
                <a:latin typeface="+mj-lt"/>
              </a:rPr>
              <a:t>Key Differences between </a:t>
            </a:r>
            <a:r>
              <a:rPr lang="en-US" sz="2000" b="1" err="1">
                <a:solidFill>
                  <a:srgbClr val="0070AD"/>
                </a:solidFill>
                <a:latin typeface="+mj-lt"/>
              </a:rPr>
              <a:t>GraphRAG</a:t>
            </a:r>
            <a:r>
              <a:rPr lang="en-US" sz="2000" b="1">
                <a:latin typeface="+mj-lt"/>
              </a:rPr>
              <a:t> and </a:t>
            </a:r>
            <a:r>
              <a:rPr lang="en-US" sz="2000" b="1">
                <a:solidFill>
                  <a:srgbClr val="0070AD"/>
                </a:solidFill>
                <a:latin typeface="+mj-lt"/>
              </a:rPr>
              <a:t>RAG</a:t>
            </a:r>
            <a:endParaRPr lang="en-US" sz="2000">
              <a:solidFill>
                <a:srgbClr val="0070AD"/>
              </a:solidFill>
              <a:latin typeface="+mj-lt"/>
            </a:endParaRPr>
          </a:p>
        </p:txBody>
      </p:sp>
      <p:sp>
        <p:nvSpPr>
          <p:cNvPr id="5" name="Rectangle: Rounded Corners 4">
            <a:extLst>
              <a:ext uri="{FF2B5EF4-FFF2-40B4-BE49-F238E27FC236}">
                <a16:creationId xmlns:a16="http://schemas.microsoft.com/office/drawing/2014/main" id="{B209D007-ABF8-18F5-4E4C-660DE167A701}"/>
              </a:ext>
            </a:extLst>
          </p:cNvPr>
          <p:cNvSpPr/>
          <p:nvPr/>
        </p:nvSpPr>
        <p:spPr>
          <a:xfrm>
            <a:off x="1424763" y="5173104"/>
            <a:ext cx="9414861" cy="1002350"/>
          </a:xfrm>
          <a:prstGeom prst="roundRect">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ysClr val="windowText" lastClr="000000"/>
                </a:solidFill>
              </a:rPr>
              <a:t>While both systems aim to augment generation tasks with retrieved knowledge, GraphRAG offers an advanced approach by utilizing the structural relationships inherent in graph data models, potentially leading to </a:t>
            </a:r>
            <a:r>
              <a:rPr lang="en-US" sz="1600" b="1">
                <a:solidFill>
                  <a:sysClr val="windowText" lastClr="000000"/>
                </a:solidFill>
              </a:rPr>
              <a:t>richer</a:t>
            </a:r>
            <a:r>
              <a:rPr lang="en-US" sz="1600">
                <a:solidFill>
                  <a:sysClr val="windowText" lastClr="000000"/>
                </a:solidFill>
              </a:rPr>
              <a:t> and more </a:t>
            </a:r>
            <a:r>
              <a:rPr lang="en-US" sz="1600" b="1">
                <a:solidFill>
                  <a:sysClr val="windowText" lastClr="000000"/>
                </a:solidFill>
              </a:rPr>
              <a:t>effective</a:t>
            </a:r>
            <a:r>
              <a:rPr lang="en-US" sz="1600">
                <a:solidFill>
                  <a:sysClr val="windowText" lastClr="000000"/>
                </a:solidFill>
              </a:rPr>
              <a:t> generation outcomes</a:t>
            </a:r>
          </a:p>
        </p:txBody>
      </p:sp>
      <p:sp>
        <p:nvSpPr>
          <p:cNvPr id="6" name="TextBox 5">
            <a:extLst>
              <a:ext uri="{FF2B5EF4-FFF2-40B4-BE49-F238E27FC236}">
                <a16:creationId xmlns:a16="http://schemas.microsoft.com/office/drawing/2014/main" id="{455FA337-1C0E-FFC6-45D1-534A51376FB3}"/>
              </a:ext>
            </a:extLst>
          </p:cNvPr>
          <p:cNvSpPr txBox="1"/>
          <p:nvPr/>
        </p:nvSpPr>
        <p:spPr>
          <a:xfrm>
            <a:off x="502340" y="2032757"/>
            <a:ext cx="5612554" cy="984885"/>
          </a:xfrm>
          <a:prstGeom prst="rect">
            <a:avLst/>
          </a:prstGeom>
          <a:solidFill>
            <a:schemeClr val="tx2">
              <a:lumMod val="10000"/>
              <a:lumOff val="90000"/>
            </a:schemeClr>
          </a:solidFill>
          <a:effectLst>
            <a:outerShdw blurRad="50800" dist="38100" algn="l" rotWithShape="0">
              <a:prstClr val="black">
                <a:alpha val="40000"/>
              </a:prstClr>
            </a:outerShdw>
          </a:effectLst>
        </p:spPr>
        <p:txBody>
          <a:bodyPr wrap="square" lIns="0" tIns="0" rIns="0" bIns="0" rtlCol="0">
            <a:spAutoFit/>
          </a:bodyPr>
          <a:lstStyle>
            <a:defPPr>
              <a:defRPr lang="ko-KR"/>
            </a:defPPr>
            <a:lvl1pPr latinLnBrk="0">
              <a:lnSpc>
                <a:spcPct val="120000"/>
              </a:lnSpc>
              <a:defRPr sz="1200" spc="-50">
                <a:ln>
                  <a:solidFill>
                    <a:schemeClr val="accent1">
                      <a:alpha val="0"/>
                    </a:schemeClr>
                  </a:solidFill>
                </a:ln>
                <a:solidFill>
                  <a:schemeClr val="accent3"/>
                </a:solidFill>
                <a:latin typeface="나눔스퀘어 네오 Bold" panose="00000800000000000000" pitchFamily="2" charset="-127"/>
                <a:ea typeface="나눔스퀘어 네오 Bold" panose="00000800000000000000" pitchFamily="2" charset="-127"/>
              </a:defRPr>
            </a:lvl1pPr>
          </a:lstStyle>
          <a:p>
            <a:pPr>
              <a:lnSpc>
                <a:spcPct val="100000"/>
              </a:lnSpc>
              <a:spcAft>
                <a:spcPts val="800"/>
              </a:spcAft>
            </a:pPr>
            <a:r>
              <a:rPr lang="en-US" sz="1600">
                <a:solidFill>
                  <a:schemeClr val="tx1"/>
                </a:solidFill>
                <a:latin typeface="+mn-lt"/>
              </a:rPr>
              <a:t>Instead of treating the knowledge base as a flat collection of text, Graph RAG </a:t>
            </a:r>
            <a:r>
              <a:rPr lang="en-US" sz="1600" b="1">
                <a:solidFill>
                  <a:schemeClr val="tx1"/>
                </a:solidFill>
                <a:latin typeface="+mn-lt"/>
              </a:rPr>
              <a:t>structures the data in a graph</a:t>
            </a:r>
            <a:r>
              <a:rPr lang="en-US" sz="1600">
                <a:solidFill>
                  <a:schemeClr val="tx1"/>
                </a:solidFill>
                <a:latin typeface="+mn-lt"/>
              </a:rPr>
              <a:t> format </a:t>
            </a:r>
            <a:r>
              <a:rPr lang="en-US" sz="1600" b="1">
                <a:solidFill>
                  <a:schemeClr val="tx1"/>
                </a:solidFill>
                <a:latin typeface="+mn-lt"/>
              </a:rPr>
              <a:t>where nodes represent entities</a:t>
            </a:r>
            <a:r>
              <a:rPr lang="en-US" sz="1600">
                <a:solidFill>
                  <a:schemeClr val="tx1"/>
                </a:solidFill>
                <a:latin typeface="+mn-lt"/>
              </a:rPr>
              <a:t> or pieces of information, and </a:t>
            </a:r>
            <a:r>
              <a:rPr lang="en-US" sz="1600" b="1">
                <a:solidFill>
                  <a:schemeClr val="tx1"/>
                </a:solidFill>
                <a:latin typeface="+mn-lt"/>
              </a:rPr>
              <a:t>edges denote relationships between these entities</a:t>
            </a:r>
            <a:endParaRPr lang="en-US" sz="1600">
              <a:solidFill>
                <a:schemeClr val="tx1"/>
              </a:solidFill>
              <a:latin typeface="+mn-lt"/>
            </a:endParaRPr>
          </a:p>
        </p:txBody>
      </p:sp>
      <p:sp>
        <p:nvSpPr>
          <p:cNvPr id="18" name="TextBox 17">
            <a:extLst>
              <a:ext uri="{FF2B5EF4-FFF2-40B4-BE49-F238E27FC236}">
                <a16:creationId xmlns:a16="http://schemas.microsoft.com/office/drawing/2014/main" id="{EB6135D1-8C83-0082-2F32-94BC5E5722ED}"/>
              </a:ext>
            </a:extLst>
          </p:cNvPr>
          <p:cNvSpPr txBox="1"/>
          <p:nvPr/>
        </p:nvSpPr>
        <p:spPr>
          <a:xfrm>
            <a:off x="1903933" y="1505158"/>
            <a:ext cx="3027705" cy="369332"/>
          </a:xfrm>
          <a:prstGeom prst="rect">
            <a:avLst/>
          </a:prstGeom>
          <a:noFill/>
        </p:spPr>
        <p:txBody>
          <a:bodyPr wrap="square" rtlCol="0">
            <a:spAutoFit/>
          </a:bodyPr>
          <a:lstStyle/>
          <a:p>
            <a:r>
              <a:rPr lang="en-US" sz="1800" b="1">
                <a:solidFill>
                  <a:srgbClr val="0070AD"/>
                </a:solidFill>
              </a:rPr>
              <a:t>Graph-Based Retrieval</a:t>
            </a:r>
            <a:endParaRPr lang="en-US">
              <a:solidFill>
                <a:srgbClr val="0070AD"/>
              </a:solidFill>
            </a:endParaRPr>
          </a:p>
        </p:txBody>
      </p:sp>
      <p:sp>
        <p:nvSpPr>
          <p:cNvPr id="20" name="TextBox 19">
            <a:extLst>
              <a:ext uri="{FF2B5EF4-FFF2-40B4-BE49-F238E27FC236}">
                <a16:creationId xmlns:a16="http://schemas.microsoft.com/office/drawing/2014/main" id="{FDA9EF1B-837C-C8A1-FC72-5E0A8E492C55}"/>
              </a:ext>
            </a:extLst>
          </p:cNvPr>
          <p:cNvSpPr txBox="1"/>
          <p:nvPr/>
        </p:nvSpPr>
        <p:spPr>
          <a:xfrm>
            <a:off x="1861370" y="3536615"/>
            <a:ext cx="3508745" cy="369332"/>
          </a:xfrm>
          <a:prstGeom prst="rect">
            <a:avLst/>
          </a:prstGeom>
          <a:noFill/>
        </p:spPr>
        <p:txBody>
          <a:bodyPr wrap="square" rtlCol="0">
            <a:spAutoFit/>
          </a:bodyPr>
          <a:lstStyle/>
          <a:p>
            <a:r>
              <a:rPr lang="en-US" sz="1800" b="1">
                <a:solidFill>
                  <a:srgbClr val="0070AD"/>
                </a:solidFill>
                <a:latin typeface="+mj-lt"/>
              </a:rPr>
              <a:t>Generation with Graph Context</a:t>
            </a:r>
            <a:endParaRPr lang="en-US">
              <a:solidFill>
                <a:srgbClr val="0070AD"/>
              </a:solidFill>
            </a:endParaRPr>
          </a:p>
        </p:txBody>
      </p:sp>
      <p:pic>
        <p:nvPicPr>
          <p:cNvPr id="28" name="Graphic 27" descr="Social network with solid fill">
            <a:extLst>
              <a:ext uri="{FF2B5EF4-FFF2-40B4-BE49-F238E27FC236}">
                <a16:creationId xmlns:a16="http://schemas.microsoft.com/office/drawing/2014/main" id="{7691364F-A129-7BD7-BD2A-95E1F05A4D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60607" y="1439232"/>
            <a:ext cx="539096" cy="539096"/>
          </a:xfrm>
          <a:prstGeom prst="rect">
            <a:avLst/>
          </a:prstGeom>
        </p:spPr>
      </p:pic>
      <p:pic>
        <p:nvPicPr>
          <p:cNvPr id="30" name="Graphic 29" descr="Mining tools with solid fill">
            <a:extLst>
              <a:ext uri="{FF2B5EF4-FFF2-40B4-BE49-F238E27FC236}">
                <a16:creationId xmlns:a16="http://schemas.microsoft.com/office/drawing/2014/main" id="{3372BFCA-4FDB-D001-A39A-2599560A7B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16409" y="3486291"/>
            <a:ext cx="427492" cy="427492"/>
          </a:xfrm>
          <a:prstGeom prst="rect">
            <a:avLst/>
          </a:prstGeom>
        </p:spPr>
      </p:pic>
      <p:sp>
        <p:nvSpPr>
          <p:cNvPr id="2" name="Arrow: Chevron 1">
            <a:hlinkClick r:id="rId7" action="ppaction://hlinksldjump"/>
            <a:extLst>
              <a:ext uri="{FF2B5EF4-FFF2-40B4-BE49-F238E27FC236}">
                <a16:creationId xmlns:a16="http://schemas.microsoft.com/office/drawing/2014/main" id="{E6654393-4673-0448-2352-3E4A14CD93FD}"/>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4" name="Oval 3">
            <a:extLst>
              <a:ext uri="{FF2B5EF4-FFF2-40B4-BE49-F238E27FC236}">
                <a16:creationId xmlns:a16="http://schemas.microsoft.com/office/drawing/2014/main" id="{BE83160C-2E6A-5687-060F-98D6CD65739D}"/>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21</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2437596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9D99E96F-0194-38B1-AA01-E8A0E8510972}"/>
              </a:ext>
            </a:extLst>
          </p:cNvPr>
          <p:cNvSpPr/>
          <p:nvPr/>
        </p:nvSpPr>
        <p:spPr>
          <a:xfrm>
            <a:off x="302219" y="4596902"/>
            <a:ext cx="7003509" cy="102084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32" name="Group 31">
            <a:extLst>
              <a:ext uri="{FF2B5EF4-FFF2-40B4-BE49-F238E27FC236}">
                <a16:creationId xmlns:a16="http://schemas.microsoft.com/office/drawing/2014/main" id="{AD6954BD-CB35-78A4-BFF4-9F2AD151F01D}"/>
              </a:ext>
            </a:extLst>
          </p:cNvPr>
          <p:cNvGrpSpPr/>
          <p:nvPr/>
        </p:nvGrpSpPr>
        <p:grpSpPr>
          <a:xfrm>
            <a:off x="278295" y="970776"/>
            <a:ext cx="11772545" cy="4646968"/>
            <a:chOff x="1058076" y="1572547"/>
            <a:chExt cx="16011044" cy="7631136"/>
          </a:xfrm>
        </p:grpSpPr>
        <p:sp>
          <p:nvSpPr>
            <p:cNvPr id="2" name="Rectangle 1">
              <a:extLst>
                <a:ext uri="{FF2B5EF4-FFF2-40B4-BE49-F238E27FC236}">
                  <a16:creationId xmlns:a16="http://schemas.microsoft.com/office/drawing/2014/main" id="{3047617C-51C7-6272-E3F0-99B9AD79C315}"/>
                </a:ext>
              </a:extLst>
            </p:cNvPr>
            <p:cNvSpPr/>
            <p:nvPr/>
          </p:nvSpPr>
          <p:spPr>
            <a:xfrm>
              <a:off x="1099372" y="1719511"/>
              <a:ext cx="9525000" cy="1676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 name="Rectangle 2">
              <a:extLst>
                <a:ext uri="{FF2B5EF4-FFF2-40B4-BE49-F238E27FC236}">
                  <a16:creationId xmlns:a16="http://schemas.microsoft.com/office/drawing/2014/main" id="{32207E08-025C-3217-26AE-C80316A22384}"/>
                </a:ext>
              </a:extLst>
            </p:cNvPr>
            <p:cNvSpPr/>
            <p:nvPr/>
          </p:nvSpPr>
          <p:spPr>
            <a:xfrm>
              <a:off x="1125919" y="3640926"/>
              <a:ext cx="9525000" cy="1676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 name="Rectangle 3">
              <a:extLst>
                <a:ext uri="{FF2B5EF4-FFF2-40B4-BE49-F238E27FC236}">
                  <a16:creationId xmlns:a16="http://schemas.microsoft.com/office/drawing/2014/main" id="{8F9EDF99-60D2-28ED-AC6B-82D63577430B}"/>
                </a:ext>
              </a:extLst>
            </p:cNvPr>
            <p:cNvSpPr/>
            <p:nvPr/>
          </p:nvSpPr>
          <p:spPr>
            <a:xfrm>
              <a:off x="1099371" y="5592177"/>
              <a:ext cx="9525000" cy="1676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5" name="Group 26">
              <a:extLst>
                <a:ext uri="{FF2B5EF4-FFF2-40B4-BE49-F238E27FC236}">
                  <a16:creationId xmlns:a16="http://schemas.microsoft.com/office/drawing/2014/main" id="{A9EED6CD-1C33-DF66-76D4-E8EF68DCA776}"/>
                </a:ext>
              </a:extLst>
            </p:cNvPr>
            <p:cNvGrpSpPr/>
            <p:nvPr/>
          </p:nvGrpSpPr>
          <p:grpSpPr>
            <a:xfrm>
              <a:off x="1058076" y="1572547"/>
              <a:ext cx="3336096" cy="1824430"/>
              <a:chOff x="0" y="-38100"/>
              <a:chExt cx="812799" cy="444500"/>
            </a:xfrm>
          </p:grpSpPr>
          <p:sp>
            <p:nvSpPr>
              <p:cNvPr id="6" name="Freeform 27">
                <a:extLst>
                  <a:ext uri="{FF2B5EF4-FFF2-40B4-BE49-F238E27FC236}">
                    <a16:creationId xmlns:a16="http://schemas.microsoft.com/office/drawing/2014/main" id="{27866E70-F93E-9D7D-322A-A500DA13F828}"/>
                  </a:ext>
                </a:extLst>
              </p:cNvPr>
              <p:cNvSpPr/>
              <p:nvPr/>
            </p:nvSpPr>
            <p:spPr>
              <a:xfrm>
                <a:off x="17606" y="0"/>
                <a:ext cx="795193"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chemeClr val="tx2">
                  <a:lumMod val="10000"/>
                  <a:lumOff val="90000"/>
                </a:schemeClr>
              </a:solidFill>
            </p:spPr>
            <p:txBody>
              <a:bodyPr/>
              <a:lstStyle/>
              <a:p>
                <a:endParaRPr lang="en-US" sz="1200"/>
              </a:p>
            </p:txBody>
          </p:sp>
          <p:sp>
            <p:nvSpPr>
              <p:cNvPr id="7" name="TextBox 28">
                <a:extLst>
                  <a:ext uri="{FF2B5EF4-FFF2-40B4-BE49-F238E27FC236}">
                    <a16:creationId xmlns:a16="http://schemas.microsoft.com/office/drawing/2014/main" id="{C7D1FAEE-969D-FBD8-ECD8-FFA3761EE31B}"/>
                  </a:ext>
                </a:extLst>
              </p:cNvPr>
              <p:cNvSpPr txBox="1"/>
              <p:nvPr/>
            </p:nvSpPr>
            <p:spPr>
              <a:xfrm>
                <a:off x="0" y="-38100"/>
                <a:ext cx="698500" cy="444500"/>
              </a:xfrm>
              <a:prstGeom prst="rect">
                <a:avLst/>
              </a:prstGeom>
            </p:spPr>
            <p:txBody>
              <a:bodyPr lIns="50800" tIns="50800" rIns="50800" bIns="50800" rtlCol="0" anchor="ctr"/>
              <a:lstStyle/>
              <a:p>
                <a:pPr algn="ctr">
                  <a:lnSpc>
                    <a:spcPts val="2100"/>
                  </a:lnSpc>
                </a:pPr>
                <a:endParaRPr sz="1200"/>
              </a:p>
            </p:txBody>
          </p:sp>
        </p:grpSp>
        <p:grpSp>
          <p:nvGrpSpPr>
            <p:cNvPr id="8" name="Group 26">
              <a:extLst>
                <a:ext uri="{FF2B5EF4-FFF2-40B4-BE49-F238E27FC236}">
                  <a16:creationId xmlns:a16="http://schemas.microsoft.com/office/drawing/2014/main" id="{0D6715F6-5C88-A574-A73A-AB90CA854AA3}"/>
                </a:ext>
              </a:extLst>
            </p:cNvPr>
            <p:cNvGrpSpPr/>
            <p:nvPr/>
          </p:nvGrpSpPr>
          <p:grpSpPr>
            <a:xfrm>
              <a:off x="1084623" y="3507417"/>
              <a:ext cx="3336100" cy="1824430"/>
              <a:chOff x="0" y="-38100"/>
              <a:chExt cx="812800" cy="444500"/>
            </a:xfrm>
          </p:grpSpPr>
          <p:sp>
            <p:nvSpPr>
              <p:cNvPr id="9" name="Freeform 27">
                <a:extLst>
                  <a:ext uri="{FF2B5EF4-FFF2-40B4-BE49-F238E27FC236}">
                    <a16:creationId xmlns:a16="http://schemas.microsoft.com/office/drawing/2014/main" id="{830087DA-6E5C-ABDE-EDAF-1A92E22F86F6}"/>
                  </a:ext>
                </a:extLst>
              </p:cNvPr>
              <p:cNvSpPr/>
              <p:nvPr/>
            </p:nvSpPr>
            <p:spPr>
              <a:xfrm>
                <a:off x="11139" y="0"/>
                <a:ext cx="801661"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chemeClr val="tx2">
                  <a:lumMod val="25000"/>
                  <a:lumOff val="75000"/>
                </a:schemeClr>
              </a:solidFill>
            </p:spPr>
            <p:txBody>
              <a:bodyPr/>
              <a:lstStyle/>
              <a:p>
                <a:endParaRPr lang="en-US" sz="1200"/>
              </a:p>
            </p:txBody>
          </p:sp>
          <p:sp>
            <p:nvSpPr>
              <p:cNvPr id="10" name="TextBox 28">
                <a:extLst>
                  <a:ext uri="{FF2B5EF4-FFF2-40B4-BE49-F238E27FC236}">
                    <a16:creationId xmlns:a16="http://schemas.microsoft.com/office/drawing/2014/main" id="{E0522220-57C1-8EF1-9E2C-55968CC41092}"/>
                  </a:ext>
                </a:extLst>
              </p:cNvPr>
              <p:cNvSpPr txBox="1"/>
              <p:nvPr/>
            </p:nvSpPr>
            <p:spPr>
              <a:xfrm>
                <a:off x="0" y="-38100"/>
                <a:ext cx="698500" cy="444500"/>
              </a:xfrm>
              <a:prstGeom prst="rect">
                <a:avLst/>
              </a:prstGeom>
            </p:spPr>
            <p:txBody>
              <a:bodyPr lIns="50800" tIns="50800" rIns="50800" bIns="50800" rtlCol="0" anchor="ctr"/>
              <a:lstStyle/>
              <a:p>
                <a:pPr algn="ctr">
                  <a:lnSpc>
                    <a:spcPts val="2100"/>
                  </a:lnSpc>
                </a:pPr>
                <a:endParaRPr sz="1200"/>
              </a:p>
            </p:txBody>
          </p:sp>
        </p:grpSp>
        <p:grpSp>
          <p:nvGrpSpPr>
            <p:cNvPr id="11" name="Group 26">
              <a:extLst>
                <a:ext uri="{FF2B5EF4-FFF2-40B4-BE49-F238E27FC236}">
                  <a16:creationId xmlns:a16="http://schemas.microsoft.com/office/drawing/2014/main" id="{A9F10A5D-8D9C-AAC9-11A6-3CDE0EF0BC3F}"/>
                </a:ext>
              </a:extLst>
            </p:cNvPr>
            <p:cNvGrpSpPr/>
            <p:nvPr/>
          </p:nvGrpSpPr>
          <p:grpSpPr>
            <a:xfrm>
              <a:off x="1090613" y="5482097"/>
              <a:ext cx="3336100" cy="1824430"/>
              <a:chOff x="-9680" y="-38100"/>
              <a:chExt cx="812800" cy="444500"/>
            </a:xfrm>
          </p:grpSpPr>
          <p:sp>
            <p:nvSpPr>
              <p:cNvPr id="12" name="Freeform 27">
                <a:extLst>
                  <a:ext uri="{FF2B5EF4-FFF2-40B4-BE49-F238E27FC236}">
                    <a16:creationId xmlns:a16="http://schemas.microsoft.com/office/drawing/2014/main" id="{485F1659-0C3B-7E03-2054-521B630B1B8F}"/>
                  </a:ext>
                </a:extLst>
              </p:cNvPr>
              <p:cNvSpPr/>
              <p:nvPr/>
            </p:nvSpPr>
            <p:spPr>
              <a:xfrm>
                <a:off x="-9680" y="-15324"/>
                <a:ext cx="812800"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chemeClr val="tx2">
                  <a:lumMod val="50000"/>
                  <a:lumOff val="50000"/>
                </a:schemeClr>
              </a:solidFill>
            </p:spPr>
            <p:txBody>
              <a:bodyPr/>
              <a:lstStyle/>
              <a:p>
                <a:endParaRPr lang="en-US" sz="1200"/>
              </a:p>
            </p:txBody>
          </p:sp>
          <p:sp>
            <p:nvSpPr>
              <p:cNvPr id="13" name="TextBox 28">
                <a:extLst>
                  <a:ext uri="{FF2B5EF4-FFF2-40B4-BE49-F238E27FC236}">
                    <a16:creationId xmlns:a16="http://schemas.microsoft.com/office/drawing/2014/main" id="{64F1B842-5E93-4C09-FC87-71169E59B37D}"/>
                  </a:ext>
                </a:extLst>
              </p:cNvPr>
              <p:cNvSpPr txBox="1"/>
              <p:nvPr/>
            </p:nvSpPr>
            <p:spPr>
              <a:xfrm>
                <a:off x="0" y="-38100"/>
                <a:ext cx="698500" cy="444500"/>
              </a:xfrm>
              <a:prstGeom prst="rect">
                <a:avLst/>
              </a:prstGeom>
            </p:spPr>
            <p:txBody>
              <a:bodyPr lIns="50800" tIns="50800" rIns="50800" bIns="50800" rtlCol="0" anchor="ctr"/>
              <a:lstStyle/>
              <a:p>
                <a:pPr algn="ctr">
                  <a:lnSpc>
                    <a:spcPts val="2100"/>
                  </a:lnSpc>
                </a:pPr>
                <a:endParaRPr sz="1200"/>
              </a:p>
            </p:txBody>
          </p:sp>
        </p:grpSp>
        <p:grpSp>
          <p:nvGrpSpPr>
            <p:cNvPr id="14" name="Group 26">
              <a:extLst>
                <a:ext uri="{FF2B5EF4-FFF2-40B4-BE49-F238E27FC236}">
                  <a16:creationId xmlns:a16="http://schemas.microsoft.com/office/drawing/2014/main" id="{604E9228-E0DE-E2BE-21AD-34DD9DF1266F}"/>
                </a:ext>
              </a:extLst>
            </p:cNvPr>
            <p:cNvGrpSpPr/>
            <p:nvPr/>
          </p:nvGrpSpPr>
          <p:grpSpPr>
            <a:xfrm>
              <a:off x="1080199" y="7362450"/>
              <a:ext cx="3336100" cy="1824430"/>
              <a:chOff x="0" y="-38100"/>
              <a:chExt cx="812800" cy="444500"/>
            </a:xfrm>
          </p:grpSpPr>
          <p:sp>
            <p:nvSpPr>
              <p:cNvPr id="15" name="Freeform 27">
                <a:extLst>
                  <a:ext uri="{FF2B5EF4-FFF2-40B4-BE49-F238E27FC236}">
                    <a16:creationId xmlns:a16="http://schemas.microsoft.com/office/drawing/2014/main" id="{E1199A51-BF52-CB58-C75E-8CAF60C0EACC}"/>
                  </a:ext>
                </a:extLst>
              </p:cNvPr>
              <p:cNvSpPr/>
              <p:nvPr/>
            </p:nvSpPr>
            <p:spPr>
              <a:xfrm>
                <a:off x="9462" y="0"/>
                <a:ext cx="803338"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chemeClr val="tx2">
                  <a:lumMod val="90000"/>
                  <a:lumOff val="10000"/>
                </a:schemeClr>
              </a:solidFill>
            </p:spPr>
            <p:txBody>
              <a:bodyPr/>
              <a:lstStyle/>
              <a:p>
                <a:endParaRPr lang="en-US" sz="1200"/>
              </a:p>
            </p:txBody>
          </p:sp>
          <p:sp>
            <p:nvSpPr>
              <p:cNvPr id="16" name="TextBox 28">
                <a:extLst>
                  <a:ext uri="{FF2B5EF4-FFF2-40B4-BE49-F238E27FC236}">
                    <a16:creationId xmlns:a16="http://schemas.microsoft.com/office/drawing/2014/main" id="{FB338F08-94F6-885F-E8D7-A1D927E4BB7C}"/>
                  </a:ext>
                </a:extLst>
              </p:cNvPr>
              <p:cNvSpPr txBox="1"/>
              <p:nvPr/>
            </p:nvSpPr>
            <p:spPr>
              <a:xfrm>
                <a:off x="0" y="-38100"/>
                <a:ext cx="698500" cy="444500"/>
              </a:xfrm>
              <a:prstGeom prst="rect">
                <a:avLst/>
              </a:prstGeom>
            </p:spPr>
            <p:txBody>
              <a:bodyPr lIns="50800" tIns="50800" rIns="50800" bIns="50800" rtlCol="0" anchor="ctr"/>
              <a:lstStyle/>
              <a:p>
                <a:pPr algn="ctr">
                  <a:lnSpc>
                    <a:spcPts val="2100"/>
                  </a:lnSpc>
                </a:pPr>
                <a:endParaRPr sz="1200"/>
              </a:p>
            </p:txBody>
          </p:sp>
        </p:grpSp>
        <p:sp>
          <p:nvSpPr>
            <p:cNvPr id="17" name="TextBox 16">
              <a:extLst>
                <a:ext uri="{FF2B5EF4-FFF2-40B4-BE49-F238E27FC236}">
                  <a16:creationId xmlns:a16="http://schemas.microsoft.com/office/drawing/2014/main" id="{F9D62983-1BF7-FAB5-6E53-A43F5DBBCAF8}"/>
                </a:ext>
              </a:extLst>
            </p:cNvPr>
            <p:cNvSpPr txBox="1"/>
            <p:nvPr/>
          </p:nvSpPr>
          <p:spPr>
            <a:xfrm>
              <a:off x="1103796" y="1878897"/>
              <a:ext cx="2468881" cy="555965"/>
            </a:xfrm>
            <a:prstGeom prst="rect">
              <a:avLst/>
            </a:prstGeom>
            <a:noFill/>
          </p:spPr>
          <p:txBody>
            <a:bodyPr wrap="square" rtlCol="0">
              <a:spAutoFit/>
            </a:bodyPr>
            <a:lstStyle/>
            <a:p>
              <a:r>
                <a:rPr lang="en-US" sz="1600" b="1" err="1">
                  <a:latin typeface="Aptos Display" panose="020B0004020202020204" pitchFamily="34" charset="0"/>
                </a:rPr>
                <a:t>NebulaGraph</a:t>
              </a:r>
              <a:endParaRPr lang="en-US" sz="1600" b="1">
                <a:latin typeface="Aptos Display" panose="020B0004020202020204" pitchFamily="34" charset="0"/>
              </a:endParaRPr>
            </a:p>
          </p:txBody>
        </p:sp>
        <p:sp>
          <p:nvSpPr>
            <p:cNvPr id="18" name="TextBox 17">
              <a:extLst>
                <a:ext uri="{FF2B5EF4-FFF2-40B4-BE49-F238E27FC236}">
                  <a16:creationId xmlns:a16="http://schemas.microsoft.com/office/drawing/2014/main" id="{066F83F7-15B2-4BE2-F777-AAA31F367A5F}"/>
                </a:ext>
              </a:extLst>
            </p:cNvPr>
            <p:cNvSpPr txBox="1"/>
            <p:nvPr/>
          </p:nvSpPr>
          <p:spPr>
            <a:xfrm>
              <a:off x="1130343" y="3664457"/>
              <a:ext cx="2468881" cy="555965"/>
            </a:xfrm>
            <a:prstGeom prst="rect">
              <a:avLst/>
            </a:prstGeom>
            <a:noFill/>
          </p:spPr>
          <p:txBody>
            <a:bodyPr wrap="square" rtlCol="0">
              <a:spAutoFit/>
            </a:bodyPr>
            <a:lstStyle/>
            <a:p>
              <a:r>
                <a:rPr lang="en-US" sz="1600" b="1">
                  <a:latin typeface="Aptos Display" panose="020B0004020202020204" pitchFamily="34" charset="0"/>
                </a:rPr>
                <a:t>Neo4j</a:t>
              </a:r>
            </a:p>
          </p:txBody>
        </p:sp>
        <p:sp>
          <p:nvSpPr>
            <p:cNvPr id="19" name="TextBox 18">
              <a:extLst>
                <a:ext uri="{FF2B5EF4-FFF2-40B4-BE49-F238E27FC236}">
                  <a16:creationId xmlns:a16="http://schemas.microsoft.com/office/drawing/2014/main" id="{B4FCCC3E-1403-C108-74FE-BEC3F139DCA9}"/>
                </a:ext>
              </a:extLst>
            </p:cNvPr>
            <p:cNvSpPr txBox="1"/>
            <p:nvPr/>
          </p:nvSpPr>
          <p:spPr>
            <a:xfrm>
              <a:off x="1145092" y="5733085"/>
              <a:ext cx="2468881" cy="555965"/>
            </a:xfrm>
            <a:prstGeom prst="rect">
              <a:avLst/>
            </a:prstGeom>
            <a:noFill/>
          </p:spPr>
          <p:txBody>
            <a:bodyPr wrap="square" rtlCol="0">
              <a:spAutoFit/>
            </a:bodyPr>
            <a:lstStyle/>
            <a:p>
              <a:r>
                <a:rPr lang="en-US" sz="1600" b="1">
                  <a:solidFill>
                    <a:schemeClr val="bg1"/>
                  </a:solidFill>
                  <a:latin typeface="Aptos Display" panose="020B0004020202020204" pitchFamily="34" charset="0"/>
                </a:rPr>
                <a:t>Microsoft</a:t>
              </a:r>
            </a:p>
          </p:txBody>
        </p:sp>
        <p:sp>
          <p:nvSpPr>
            <p:cNvPr id="20" name="TextBox 19">
              <a:extLst>
                <a:ext uri="{FF2B5EF4-FFF2-40B4-BE49-F238E27FC236}">
                  <a16:creationId xmlns:a16="http://schemas.microsoft.com/office/drawing/2014/main" id="{E4D33AF1-66E5-40F5-C4DC-2F36D8D4677E}"/>
                </a:ext>
              </a:extLst>
            </p:cNvPr>
            <p:cNvSpPr txBox="1"/>
            <p:nvPr/>
          </p:nvSpPr>
          <p:spPr>
            <a:xfrm>
              <a:off x="1125919" y="7521691"/>
              <a:ext cx="3320861" cy="555965"/>
            </a:xfrm>
            <a:prstGeom prst="rect">
              <a:avLst/>
            </a:prstGeom>
            <a:noFill/>
          </p:spPr>
          <p:txBody>
            <a:bodyPr wrap="square" rtlCol="0">
              <a:spAutoFit/>
            </a:bodyPr>
            <a:lstStyle/>
            <a:p>
              <a:r>
                <a:rPr lang="en-US" sz="1600" b="1">
                  <a:solidFill>
                    <a:schemeClr val="bg1"/>
                  </a:solidFill>
                  <a:latin typeface="Aptos Display" panose="020B0004020202020204" pitchFamily="34" charset="0"/>
                </a:rPr>
                <a:t>Llama Index</a:t>
              </a:r>
            </a:p>
          </p:txBody>
        </p:sp>
        <p:sp>
          <p:nvSpPr>
            <p:cNvPr id="21" name="TextBox 20">
              <a:extLst>
                <a:ext uri="{FF2B5EF4-FFF2-40B4-BE49-F238E27FC236}">
                  <a16:creationId xmlns:a16="http://schemas.microsoft.com/office/drawing/2014/main" id="{8012A8B5-BED0-7F59-7D7F-463D3727CB7D}"/>
                </a:ext>
              </a:extLst>
            </p:cNvPr>
            <p:cNvSpPr txBox="1"/>
            <p:nvPr/>
          </p:nvSpPr>
          <p:spPr>
            <a:xfrm>
              <a:off x="1119035" y="2340560"/>
              <a:ext cx="3290380" cy="454881"/>
            </a:xfrm>
            <a:prstGeom prst="rect">
              <a:avLst/>
            </a:prstGeom>
            <a:noFill/>
          </p:spPr>
          <p:txBody>
            <a:bodyPr wrap="square" rtlCol="0">
              <a:spAutoFit/>
            </a:bodyPr>
            <a:lstStyle/>
            <a:p>
              <a:r>
                <a:rPr lang="en-US" sz="1200"/>
                <a:t>Scalability &amp; Throughput</a:t>
              </a:r>
            </a:p>
          </p:txBody>
        </p:sp>
        <p:sp>
          <p:nvSpPr>
            <p:cNvPr id="22" name="TextBox 21">
              <a:extLst>
                <a:ext uri="{FF2B5EF4-FFF2-40B4-BE49-F238E27FC236}">
                  <a16:creationId xmlns:a16="http://schemas.microsoft.com/office/drawing/2014/main" id="{A717DBA1-8978-4E61-8403-BD532902FE50}"/>
                </a:ext>
              </a:extLst>
            </p:cNvPr>
            <p:cNvSpPr txBox="1"/>
            <p:nvPr/>
          </p:nvSpPr>
          <p:spPr>
            <a:xfrm>
              <a:off x="1130343" y="4134472"/>
              <a:ext cx="3290380" cy="454881"/>
            </a:xfrm>
            <a:prstGeom prst="rect">
              <a:avLst/>
            </a:prstGeom>
            <a:noFill/>
          </p:spPr>
          <p:txBody>
            <a:bodyPr wrap="square" rtlCol="0">
              <a:spAutoFit/>
            </a:bodyPr>
            <a:lstStyle/>
            <a:p>
              <a:r>
                <a:rPr lang="en-US" sz="1200"/>
                <a:t>Real time data processing</a:t>
              </a:r>
            </a:p>
          </p:txBody>
        </p:sp>
        <p:sp>
          <p:nvSpPr>
            <p:cNvPr id="23" name="TextBox 22">
              <a:extLst>
                <a:ext uri="{FF2B5EF4-FFF2-40B4-BE49-F238E27FC236}">
                  <a16:creationId xmlns:a16="http://schemas.microsoft.com/office/drawing/2014/main" id="{49562257-E3C6-D8F8-426F-21394BCA10BB}"/>
                </a:ext>
              </a:extLst>
            </p:cNvPr>
            <p:cNvSpPr txBox="1"/>
            <p:nvPr/>
          </p:nvSpPr>
          <p:spPr>
            <a:xfrm>
              <a:off x="1175572" y="6185877"/>
              <a:ext cx="3290380" cy="454881"/>
            </a:xfrm>
            <a:prstGeom prst="rect">
              <a:avLst/>
            </a:prstGeom>
            <a:noFill/>
          </p:spPr>
          <p:txBody>
            <a:bodyPr wrap="square" rtlCol="0">
              <a:spAutoFit/>
            </a:bodyPr>
            <a:lstStyle/>
            <a:p>
              <a:r>
                <a:rPr lang="en-US" sz="1200">
                  <a:solidFill>
                    <a:schemeClr val="bg1"/>
                  </a:solidFill>
                </a:rPr>
                <a:t>private dataset retrieval</a:t>
              </a:r>
            </a:p>
          </p:txBody>
        </p:sp>
        <p:sp>
          <p:nvSpPr>
            <p:cNvPr id="24" name="TextBox 23">
              <a:extLst>
                <a:ext uri="{FF2B5EF4-FFF2-40B4-BE49-F238E27FC236}">
                  <a16:creationId xmlns:a16="http://schemas.microsoft.com/office/drawing/2014/main" id="{73083A2B-EB32-C668-5DA9-F88B093FA56B}"/>
                </a:ext>
              </a:extLst>
            </p:cNvPr>
            <p:cNvSpPr txBox="1"/>
            <p:nvPr/>
          </p:nvSpPr>
          <p:spPr>
            <a:xfrm>
              <a:off x="1156400" y="8095075"/>
              <a:ext cx="3290380" cy="454881"/>
            </a:xfrm>
            <a:prstGeom prst="rect">
              <a:avLst/>
            </a:prstGeom>
            <a:noFill/>
          </p:spPr>
          <p:txBody>
            <a:bodyPr wrap="square" rtlCol="0">
              <a:spAutoFit/>
            </a:bodyPr>
            <a:lstStyle/>
            <a:p>
              <a:r>
                <a:rPr lang="en-US" sz="1200">
                  <a:solidFill>
                    <a:schemeClr val="bg1"/>
                  </a:solidFill>
                </a:rPr>
                <a:t>unstructured data sources</a:t>
              </a:r>
            </a:p>
          </p:txBody>
        </p:sp>
        <p:sp>
          <p:nvSpPr>
            <p:cNvPr id="25" name="TextBox 24">
              <a:extLst>
                <a:ext uri="{FF2B5EF4-FFF2-40B4-BE49-F238E27FC236}">
                  <a16:creationId xmlns:a16="http://schemas.microsoft.com/office/drawing/2014/main" id="{4DB428BC-6987-B399-5FEF-9201EE499618}"/>
                </a:ext>
              </a:extLst>
            </p:cNvPr>
            <p:cNvSpPr txBox="1"/>
            <p:nvPr/>
          </p:nvSpPr>
          <p:spPr>
            <a:xfrm>
              <a:off x="4500856" y="1769885"/>
              <a:ext cx="6047806" cy="1364643"/>
            </a:xfrm>
            <a:prstGeom prst="rect">
              <a:avLst/>
            </a:prstGeom>
            <a:noFill/>
          </p:spPr>
          <p:txBody>
            <a:bodyPr wrap="square" rtlCol="0">
              <a:spAutoFit/>
            </a:bodyPr>
            <a:lstStyle/>
            <a:p>
              <a:pPr marL="171450" indent="-171450">
                <a:buFont typeface="Arial" panose="020B0604020202020204" pitchFamily="34" charset="0"/>
                <a:buChar char="•"/>
              </a:pPr>
              <a:r>
                <a:rPr lang="en-US" sz="1200"/>
                <a:t>designed for </a:t>
              </a:r>
              <a:r>
                <a:rPr lang="en-US" sz="1200" b="1"/>
                <a:t>high-performance</a:t>
              </a:r>
              <a:r>
                <a:rPr lang="en-US" sz="1200"/>
                <a:t> scenarios, especially when working with </a:t>
              </a:r>
              <a:r>
                <a:rPr lang="en-US" sz="1200" b="1"/>
                <a:t>massive datasets</a:t>
              </a:r>
            </a:p>
            <a:p>
              <a:pPr marL="171450" indent="-171450">
                <a:buFont typeface="Arial" panose="020B0604020202020204" pitchFamily="34" charset="0"/>
                <a:buChar char="•"/>
              </a:pPr>
              <a:r>
                <a:rPr lang="en-US" sz="1200"/>
                <a:t>highly efficient in handling complex queries in real-time while ensuring low-latency responses</a:t>
              </a:r>
              <a:endParaRPr lang="en-US" sz="1200" b="1">
                <a:latin typeface="Aptos Display" panose="020B0004020202020204" pitchFamily="34" charset="0"/>
              </a:endParaRPr>
            </a:p>
          </p:txBody>
        </p:sp>
        <p:sp>
          <p:nvSpPr>
            <p:cNvPr id="26" name="TextBox 25">
              <a:extLst>
                <a:ext uri="{FF2B5EF4-FFF2-40B4-BE49-F238E27FC236}">
                  <a16:creationId xmlns:a16="http://schemas.microsoft.com/office/drawing/2014/main" id="{66097CF7-FDA1-A9F8-8B6D-582B3C8EBA16}"/>
                </a:ext>
              </a:extLst>
            </p:cNvPr>
            <p:cNvSpPr txBox="1"/>
            <p:nvPr/>
          </p:nvSpPr>
          <p:spPr>
            <a:xfrm>
              <a:off x="4531333" y="3682600"/>
              <a:ext cx="6214240" cy="1971150"/>
            </a:xfrm>
            <a:prstGeom prst="rect">
              <a:avLst/>
            </a:prstGeom>
            <a:noFill/>
          </p:spPr>
          <p:txBody>
            <a:bodyPr wrap="square" rtlCol="0">
              <a:spAutoFit/>
            </a:bodyPr>
            <a:lstStyle/>
            <a:p>
              <a:pPr marL="171450" indent="-171450">
                <a:buFont typeface="Arial" panose="020B0604020202020204" pitchFamily="34" charset="0"/>
                <a:buChar char="•"/>
              </a:pPr>
              <a:r>
                <a:rPr lang="en-US" sz="1200"/>
                <a:t>robust tools for querying complex relationships between entities and excellent support for both </a:t>
              </a:r>
              <a:r>
                <a:rPr lang="en-US" sz="1200" b="1"/>
                <a:t>real-time querying</a:t>
              </a:r>
              <a:r>
                <a:rPr lang="en-US" sz="1200"/>
                <a:t> and </a:t>
              </a:r>
              <a:r>
                <a:rPr lang="en-US" sz="1200" b="1"/>
                <a:t>batch processing</a:t>
              </a:r>
              <a:r>
                <a:rPr lang="en-US" sz="1200"/>
                <a:t>.</a:t>
              </a:r>
            </a:p>
            <a:p>
              <a:pPr marL="171450" indent="-171450">
                <a:buFont typeface="Arial" panose="020B0604020202020204" pitchFamily="34" charset="0"/>
                <a:buChar char="•"/>
              </a:pPr>
              <a:r>
                <a:rPr lang="en-US" sz="1200"/>
                <a:t>highly scalable solution with deep </a:t>
              </a:r>
              <a:r>
                <a:rPr lang="en-US" sz="1200" b="1"/>
                <a:t>graph analytics</a:t>
              </a:r>
              <a:r>
                <a:rPr lang="en-US" sz="1200"/>
                <a:t> capabilities and a strong focus on </a:t>
              </a:r>
              <a:r>
                <a:rPr lang="en-US" sz="1200" b="1"/>
                <a:t>real-time data processing</a:t>
              </a:r>
              <a:endParaRPr lang="en-US" sz="1200"/>
            </a:p>
            <a:p>
              <a:pPr marL="171450" indent="-171450">
                <a:buFont typeface="Arial" panose="020B0604020202020204" pitchFamily="34" charset="0"/>
                <a:buChar char="•"/>
              </a:pPr>
              <a:endParaRPr lang="en-US" sz="1200">
                <a:latin typeface="Aptos Display" panose="020B0004020202020204" pitchFamily="34" charset="0"/>
              </a:endParaRPr>
            </a:p>
          </p:txBody>
        </p:sp>
        <p:sp>
          <p:nvSpPr>
            <p:cNvPr id="27" name="TextBox 26">
              <a:extLst>
                <a:ext uri="{FF2B5EF4-FFF2-40B4-BE49-F238E27FC236}">
                  <a16:creationId xmlns:a16="http://schemas.microsoft.com/office/drawing/2014/main" id="{ADAE5212-7A9A-3179-1C43-4B90D1527CB8}"/>
                </a:ext>
              </a:extLst>
            </p:cNvPr>
            <p:cNvSpPr txBox="1"/>
            <p:nvPr/>
          </p:nvSpPr>
          <p:spPr>
            <a:xfrm>
              <a:off x="4513029" y="5695667"/>
              <a:ext cx="6445397" cy="1667896"/>
            </a:xfrm>
            <a:prstGeom prst="rect">
              <a:avLst/>
            </a:prstGeom>
            <a:noFill/>
          </p:spPr>
          <p:txBody>
            <a:bodyPr wrap="square" rtlCol="0">
              <a:spAutoFit/>
            </a:bodyPr>
            <a:lstStyle/>
            <a:p>
              <a:pPr marL="171450" indent="-171450">
                <a:buFont typeface="Arial" panose="020B0604020202020204" pitchFamily="34" charset="0"/>
                <a:buChar char="•"/>
              </a:pPr>
              <a:r>
                <a:rPr lang="en-US" sz="1200"/>
                <a:t>Microsoft Research’s version of </a:t>
              </a:r>
              <a:r>
                <a:rPr lang="en-US" sz="1200" b="1"/>
                <a:t>GraphRAG</a:t>
              </a:r>
              <a:r>
                <a:rPr lang="en-US" sz="1200"/>
                <a:t> focuses heavily on </a:t>
              </a:r>
              <a:r>
                <a:rPr lang="en-US" sz="1200" b="1"/>
                <a:t>narrative data</a:t>
              </a:r>
              <a:r>
                <a:rPr lang="en-US" sz="1200"/>
                <a:t> and </a:t>
              </a:r>
              <a:r>
                <a:rPr lang="en-US" sz="1200" b="1"/>
                <a:t>private dataset retrieval</a:t>
              </a:r>
            </a:p>
            <a:p>
              <a:pPr marL="171450" indent="-171450">
                <a:buFont typeface="Arial" panose="020B0604020202020204" pitchFamily="34" charset="0"/>
                <a:buChar char="•"/>
              </a:pPr>
              <a:r>
                <a:rPr lang="en-US" sz="1200"/>
                <a:t>Designed to improve accuracy, handle complex multi-document queries, and reduce hallucinations by grounding responses in structured data</a:t>
              </a:r>
              <a:endParaRPr lang="en-US" sz="1200" b="1"/>
            </a:p>
          </p:txBody>
        </p:sp>
        <p:sp>
          <p:nvSpPr>
            <p:cNvPr id="28" name="TextBox 27">
              <a:extLst>
                <a:ext uri="{FF2B5EF4-FFF2-40B4-BE49-F238E27FC236}">
                  <a16:creationId xmlns:a16="http://schemas.microsoft.com/office/drawing/2014/main" id="{C75DC7CC-67DF-0A6A-BBBC-F3E1991B23BD}"/>
                </a:ext>
              </a:extLst>
            </p:cNvPr>
            <p:cNvSpPr txBox="1"/>
            <p:nvPr/>
          </p:nvSpPr>
          <p:spPr>
            <a:xfrm>
              <a:off x="4512565" y="7518985"/>
              <a:ext cx="6233007" cy="1667896"/>
            </a:xfrm>
            <a:prstGeom prst="rect">
              <a:avLst/>
            </a:prstGeom>
            <a:noFill/>
          </p:spPr>
          <p:txBody>
            <a:bodyPr wrap="square" rtlCol="0">
              <a:spAutoFit/>
            </a:bodyPr>
            <a:lstStyle/>
            <a:p>
              <a:pPr marL="171450" indent="-171450">
                <a:buFont typeface="Arial" panose="020B0604020202020204" pitchFamily="34" charset="0"/>
                <a:buChar char="•"/>
              </a:pPr>
              <a:r>
                <a:rPr lang="en-US" sz="1200" err="1"/>
                <a:t>LlamaIndex</a:t>
              </a:r>
              <a:r>
                <a:rPr lang="en-US" sz="1200"/>
                <a:t> focuses on integrating </a:t>
              </a:r>
              <a:r>
                <a:rPr lang="en-US" sz="1200" b="1"/>
                <a:t>large-scale unstructured data</a:t>
              </a:r>
              <a:r>
                <a:rPr lang="en-US" sz="1200"/>
                <a:t> into </a:t>
              </a:r>
              <a:r>
                <a:rPr lang="en-US" sz="1200" b="1"/>
                <a:t>structured knowledge graphs</a:t>
              </a:r>
              <a:r>
                <a:rPr lang="en-US" sz="1200"/>
                <a:t>,  versatile for applications with </a:t>
              </a:r>
              <a:r>
                <a:rPr lang="en-US" sz="1200" b="1"/>
                <a:t>narrative</a:t>
              </a:r>
              <a:r>
                <a:rPr lang="en-US" sz="1200"/>
                <a:t> or </a:t>
              </a:r>
              <a:r>
                <a:rPr lang="en-US" sz="1200" b="1"/>
                <a:t>semi-structured data</a:t>
              </a:r>
              <a:endParaRPr lang="en-US" sz="1200"/>
            </a:p>
            <a:p>
              <a:pPr marL="171450" indent="-171450">
                <a:buFont typeface="Arial" panose="020B0604020202020204" pitchFamily="34" charset="0"/>
                <a:buChar char="•"/>
              </a:pPr>
              <a:r>
                <a:rPr lang="en-US" sz="1200"/>
                <a:t>ideal for use cases involving knowledge extraction from documents, research papers, or even healthcare reports</a:t>
              </a:r>
              <a:endParaRPr lang="en-US" sz="1200">
                <a:latin typeface="Aptos Display" panose="020B0004020202020204" pitchFamily="34" charset="0"/>
              </a:endParaRPr>
            </a:p>
          </p:txBody>
        </p:sp>
        <p:sp>
          <p:nvSpPr>
            <p:cNvPr id="29" name="Arrow: Pentagon 28">
              <a:extLst>
                <a:ext uri="{FF2B5EF4-FFF2-40B4-BE49-F238E27FC236}">
                  <a16:creationId xmlns:a16="http://schemas.microsoft.com/office/drawing/2014/main" id="{E518A550-AB6F-B76B-C2F1-3943F058F740}"/>
                </a:ext>
              </a:extLst>
            </p:cNvPr>
            <p:cNvSpPr/>
            <p:nvPr/>
          </p:nvSpPr>
          <p:spPr>
            <a:xfrm>
              <a:off x="11136639" y="1719509"/>
              <a:ext cx="1280275" cy="7484174"/>
            </a:xfrm>
            <a:prstGeom prst="homePlate">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 name="TextBox 29">
              <a:extLst>
                <a:ext uri="{FF2B5EF4-FFF2-40B4-BE49-F238E27FC236}">
                  <a16:creationId xmlns:a16="http://schemas.microsoft.com/office/drawing/2014/main" id="{2713CB25-B4E1-8CBD-C198-F8C6821F20D9}"/>
                </a:ext>
              </a:extLst>
            </p:cNvPr>
            <p:cNvSpPr txBox="1"/>
            <p:nvPr/>
          </p:nvSpPr>
          <p:spPr>
            <a:xfrm>
              <a:off x="12595127" y="3054343"/>
              <a:ext cx="4162627" cy="5913448"/>
            </a:xfrm>
            <a:prstGeom prst="rect">
              <a:avLst/>
            </a:prstGeom>
            <a:noFill/>
          </p:spPr>
          <p:txBody>
            <a:bodyPr wrap="square" rtlCol="0">
              <a:spAutoFit/>
            </a:bodyPr>
            <a:lstStyle/>
            <a:p>
              <a:pPr marL="342900" indent="-342900">
                <a:buFont typeface="Wingdings" panose="05000000000000000000" pitchFamily="2" charset="2"/>
                <a:buChar char="Ø"/>
              </a:pPr>
              <a:r>
                <a:rPr lang="en-US" sz="1200" dirty="0">
                  <a:latin typeface="Aptos Display" panose="020B0004020202020204" pitchFamily="34" charset="0"/>
                </a:rPr>
                <a:t> </a:t>
              </a:r>
              <a:r>
                <a:rPr lang="en-US" sz="1200" dirty="0"/>
                <a:t>Microsoft's </a:t>
              </a:r>
              <a:r>
                <a:rPr lang="en-US" sz="1200" dirty="0" err="1"/>
                <a:t>GraphRAG</a:t>
              </a:r>
              <a:r>
                <a:rPr lang="en-US" sz="1200" dirty="0"/>
                <a:t> is good at synthesizing information across </a:t>
              </a:r>
              <a:r>
                <a:rPr lang="en-US" sz="1200" b="1" dirty="0"/>
                <a:t>multiple documents</a:t>
              </a:r>
              <a:r>
                <a:rPr lang="en-US" sz="1200" dirty="0"/>
                <a:t>, which is critical for a company’s needs in compiling comprehensive analyses</a:t>
              </a:r>
              <a:endParaRPr lang="en-US" sz="1200" dirty="0">
                <a:latin typeface="Aptos Display" panose="020B0004020202020204" pitchFamily="34" charset="0"/>
              </a:endParaRPr>
            </a:p>
            <a:p>
              <a:pPr marL="342900" indent="-342900">
                <a:buFont typeface="Wingdings" panose="05000000000000000000" pitchFamily="2" charset="2"/>
                <a:buChar char="Ø"/>
              </a:pPr>
              <a:r>
                <a:rPr lang="en-US" sz="1200" dirty="0"/>
                <a:t>Microsoft's focus on </a:t>
              </a:r>
              <a:r>
                <a:rPr lang="en-US" sz="1200" b="1" dirty="0"/>
                <a:t>security and compliance</a:t>
              </a:r>
              <a:r>
                <a:rPr lang="en-US" sz="1200" dirty="0"/>
                <a:t> in its </a:t>
              </a:r>
              <a:r>
                <a:rPr lang="en-US" sz="1200" dirty="0" err="1"/>
                <a:t>GraphRAG</a:t>
              </a:r>
              <a:r>
                <a:rPr lang="en-US" sz="1200" dirty="0"/>
                <a:t> implementation means that sensitive data is handled with the requisite care, adhering to industry standards </a:t>
              </a:r>
            </a:p>
            <a:p>
              <a:pPr marL="342900" indent="-342900">
                <a:buFont typeface="Wingdings" panose="05000000000000000000" pitchFamily="2" charset="2"/>
                <a:buChar char="Ø"/>
              </a:pPr>
              <a:r>
                <a:rPr lang="en-US" sz="1200" dirty="0"/>
                <a:t>Designed for </a:t>
              </a:r>
              <a:r>
                <a:rPr lang="en-US" sz="1200" b="1" dirty="0"/>
                <a:t>enterprise-scale applications</a:t>
              </a:r>
              <a:r>
                <a:rPr lang="en-US" sz="1200" dirty="0"/>
                <a:t>, Microsoft's </a:t>
              </a:r>
              <a:r>
                <a:rPr lang="en-US" sz="1200" dirty="0" err="1"/>
                <a:t>GraphRAG</a:t>
              </a:r>
              <a:r>
                <a:rPr lang="en-US" sz="1200" dirty="0"/>
                <a:t> can handle large volumes of data efficiently</a:t>
              </a:r>
            </a:p>
            <a:p>
              <a:pPr marL="342900" indent="-342900">
                <a:buFont typeface="Wingdings" panose="05000000000000000000" pitchFamily="2" charset="2"/>
                <a:buChar char="Ø"/>
              </a:pPr>
              <a:r>
                <a:rPr lang="en-US" sz="1200" dirty="0">
                  <a:latin typeface="Aptos Display" panose="020B0004020202020204" pitchFamily="34" charset="0"/>
                </a:rPr>
                <a:t>If the company uses any </a:t>
              </a:r>
              <a:r>
                <a:rPr lang="en-US" sz="1200" b="1" dirty="0">
                  <a:latin typeface="Aptos Display" panose="020B0004020202020204" pitchFamily="34" charset="0"/>
                </a:rPr>
                <a:t>existing Microsoft products</a:t>
              </a:r>
              <a:r>
                <a:rPr lang="en-US" sz="1200" dirty="0">
                  <a:latin typeface="Aptos Display" panose="020B0004020202020204" pitchFamily="34" charset="0"/>
                </a:rPr>
                <a:t> like office/Azure, </a:t>
              </a:r>
              <a:r>
                <a:rPr lang="en-US" sz="1200" b="1" dirty="0">
                  <a:latin typeface="Aptos Display" panose="020B0004020202020204" pitchFamily="34" charset="0"/>
                </a:rPr>
                <a:t>integration could be relatively easier, </a:t>
              </a:r>
              <a:r>
                <a:rPr lang="en-US" sz="1200" dirty="0">
                  <a:latin typeface="Aptos Display" panose="020B0004020202020204" pitchFamily="34" charset="0"/>
                </a:rPr>
                <a:t>and support can be higher </a:t>
              </a:r>
            </a:p>
            <a:p>
              <a:endParaRPr lang="en-US" sz="1200" dirty="0">
                <a:latin typeface="Aptos Display" panose="020B0004020202020204" pitchFamily="34" charset="0"/>
              </a:endParaRPr>
            </a:p>
          </p:txBody>
        </p:sp>
        <p:sp>
          <p:nvSpPr>
            <p:cNvPr id="31" name="TextBox 30">
              <a:extLst>
                <a:ext uri="{FF2B5EF4-FFF2-40B4-BE49-F238E27FC236}">
                  <a16:creationId xmlns:a16="http://schemas.microsoft.com/office/drawing/2014/main" id="{0565263F-3324-E9B6-2CE3-299437206230}"/>
                </a:ext>
              </a:extLst>
            </p:cNvPr>
            <p:cNvSpPr txBox="1"/>
            <p:nvPr/>
          </p:nvSpPr>
          <p:spPr>
            <a:xfrm>
              <a:off x="12283760" y="1780287"/>
              <a:ext cx="4785360" cy="960303"/>
            </a:xfrm>
            <a:prstGeom prst="rect">
              <a:avLst/>
            </a:prstGeom>
            <a:noFill/>
          </p:spPr>
          <p:txBody>
            <a:bodyPr wrap="square" rtlCol="0">
              <a:spAutoFit/>
            </a:bodyPr>
            <a:lstStyle/>
            <a:p>
              <a:pPr algn="ctr"/>
              <a:r>
                <a:rPr lang="en-US" sz="1600" b="1">
                  <a:latin typeface="Aptos Display" panose="020B0004020202020204" pitchFamily="34" charset="0"/>
                </a:rPr>
                <a:t>FOR OUR USECASE, MICROSOFT SEEMS LIKE A GOOD CHOICE</a:t>
              </a:r>
            </a:p>
          </p:txBody>
        </p:sp>
      </p:grpSp>
      <p:sp>
        <p:nvSpPr>
          <p:cNvPr id="33" name="TextBox 32">
            <a:extLst>
              <a:ext uri="{FF2B5EF4-FFF2-40B4-BE49-F238E27FC236}">
                <a16:creationId xmlns:a16="http://schemas.microsoft.com/office/drawing/2014/main" id="{6A4395D3-B298-F04E-E20C-02705D225A18}"/>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Leading players’ offerings that can be consider for our project</a:t>
            </a:r>
          </a:p>
        </p:txBody>
      </p:sp>
      <p:sp>
        <p:nvSpPr>
          <p:cNvPr id="35" name="TextBox 34">
            <a:extLst>
              <a:ext uri="{FF2B5EF4-FFF2-40B4-BE49-F238E27FC236}">
                <a16:creationId xmlns:a16="http://schemas.microsoft.com/office/drawing/2014/main" id="{FDA8F746-A5E3-C662-7315-2B802A7C148A}"/>
              </a:ext>
            </a:extLst>
          </p:cNvPr>
          <p:cNvSpPr txBox="1"/>
          <p:nvPr/>
        </p:nvSpPr>
        <p:spPr>
          <a:xfrm>
            <a:off x="1574357" y="5743785"/>
            <a:ext cx="10617644" cy="372453"/>
          </a:xfrm>
          <a:prstGeom prst="rect">
            <a:avLst/>
          </a:prstGeom>
          <a:noFill/>
        </p:spPr>
        <p:txBody>
          <a:bodyPr wrap="square" rtlCol="0">
            <a:spAutoFit/>
          </a:bodyPr>
          <a:lstStyle/>
          <a:p>
            <a:r>
              <a:rPr lang="en-US" b="1" dirty="0"/>
              <a:t>A final Decision will be made after evaluating costs incurred for each of these offerings!  </a:t>
            </a:r>
          </a:p>
        </p:txBody>
      </p:sp>
      <p:sp>
        <p:nvSpPr>
          <p:cNvPr id="36" name="Arrow: Chevron 35">
            <a:hlinkClick r:id="rId3" action="ppaction://hlinksldjump"/>
            <a:extLst>
              <a:ext uri="{FF2B5EF4-FFF2-40B4-BE49-F238E27FC236}">
                <a16:creationId xmlns:a16="http://schemas.microsoft.com/office/drawing/2014/main" id="{DC6C78E1-8815-CE45-55F5-D8034557D643}"/>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37" name="Oval 36">
            <a:extLst>
              <a:ext uri="{FF2B5EF4-FFF2-40B4-BE49-F238E27FC236}">
                <a16:creationId xmlns:a16="http://schemas.microsoft.com/office/drawing/2014/main" id="{12ED1E7B-7F02-FF62-9117-D817040218C0}"/>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22</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416845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9B7F4E-2FA3-A9DF-99AD-6BC72C0DC69E}"/>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dirty="0">
                <a:solidFill>
                  <a:srgbClr val="0070AD"/>
                </a:solidFill>
                <a:latin typeface="Aptos Display" panose="020B0004020202020204" pitchFamily="34" charset="0"/>
              </a:rPr>
              <a:t>Why Microsoft </a:t>
            </a:r>
            <a:r>
              <a:rPr lang="en-US" sz="3400" b="1" dirty="0" err="1">
                <a:solidFill>
                  <a:srgbClr val="0070AD"/>
                </a:solidFill>
                <a:latin typeface="Aptos Display" panose="020B0004020202020204" pitchFamily="34" charset="0"/>
              </a:rPr>
              <a:t>GraphRAG</a:t>
            </a:r>
            <a:r>
              <a:rPr lang="en-US" sz="3400" b="1" dirty="0">
                <a:solidFill>
                  <a:srgbClr val="0070AD"/>
                </a:solidFill>
                <a:latin typeface="Aptos Display" panose="020B0004020202020204" pitchFamily="34" charset="0"/>
              </a:rPr>
              <a:t> over the others – Selection matrix </a:t>
            </a:r>
          </a:p>
        </p:txBody>
      </p:sp>
      <p:graphicFrame>
        <p:nvGraphicFramePr>
          <p:cNvPr id="3" name="Table 2">
            <a:extLst>
              <a:ext uri="{FF2B5EF4-FFF2-40B4-BE49-F238E27FC236}">
                <a16:creationId xmlns:a16="http://schemas.microsoft.com/office/drawing/2014/main" id="{EB359A49-B00A-8DB8-1BF4-5DBA5781274E}"/>
              </a:ext>
            </a:extLst>
          </p:cNvPr>
          <p:cNvGraphicFramePr>
            <a:graphicFrameLocks noGrp="1"/>
          </p:cNvGraphicFramePr>
          <p:nvPr>
            <p:extLst>
              <p:ext uri="{D42A27DB-BD31-4B8C-83A1-F6EECF244321}">
                <p14:modId xmlns:p14="http://schemas.microsoft.com/office/powerpoint/2010/main" val="887763887"/>
              </p:ext>
            </p:extLst>
          </p:nvPr>
        </p:nvGraphicFramePr>
        <p:xfrm>
          <a:off x="217015" y="547282"/>
          <a:ext cx="11879120" cy="5710350"/>
        </p:xfrm>
        <a:graphic>
          <a:graphicData uri="http://schemas.openxmlformats.org/drawingml/2006/table">
            <a:tbl>
              <a:tblPr firstRow="1" bandRow="1">
                <a:tableStyleId>{5C22544A-7EE6-4342-B048-85BDC9FD1C3A}</a:tableStyleId>
              </a:tblPr>
              <a:tblGrid>
                <a:gridCol w="252924">
                  <a:extLst>
                    <a:ext uri="{9D8B030D-6E8A-4147-A177-3AD203B41FA5}">
                      <a16:colId xmlns:a16="http://schemas.microsoft.com/office/drawing/2014/main" val="1752990812"/>
                    </a:ext>
                  </a:extLst>
                </a:gridCol>
                <a:gridCol w="1352081">
                  <a:extLst>
                    <a:ext uri="{9D8B030D-6E8A-4147-A177-3AD203B41FA5}">
                      <a16:colId xmlns:a16="http://schemas.microsoft.com/office/drawing/2014/main" val="1175197447"/>
                    </a:ext>
                  </a:extLst>
                </a:gridCol>
                <a:gridCol w="923822">
                  <a:extLst>
                    <a:ext uri="{9D8B030D-6E8A-4147-A177-3AD203B41FA5}">
                      <a16:colId xmlns:a16="http://schemas.microsoft.com/office/drawing/2014/main" val="1146266435"/>
                    </a:ext>
                  </a:extLst>
                </a:gridCol>
                <a:gridCol w="1274640">
                  <a:extLst>
                    <a:ext uri="{9D8B030D-6E8A-4147-A177-3AD203B41FA5}">
                      <a16:colId xmlns:a16="http://schemas.microsoft.com/office/drawing/2014/main" val="2719798148"/>
                    </a:ext>
                  </a:extLst>
                </a:gridCol>
                <a:gridCol w="853658">
                  <a:extLst>
                    <a:ext uri="{9D8B030D-6E8A-4147-A177-3AD203B41FA5}">
                      <a16:colId xmlns:a16="http://schemas.microsoft.com/office/drawing/2014/main" val="919029318"/>
                    </a:ext>
                  </a:extLst>
                </a:gridCol>
                <a:gridCol w="841964">
                  <a:extLst>
                    <a:ext uri="{9D8B030D-6E8A-4147-A177-3AD203B41FA5}">
                      <a16:colId xmlns:a16="http://schemas.microsoft.com/office/drawing/2014/main" val="3063042545"/>
                    </a:ext>
                  </a:extLst>
                </a:gridCol>
                <a:gridCol w="1999665">
                  <a:extLst>
                    <a:ext uri="{9D8B030D-6E8A-4147-A177-3AD203B41FA5}">
                      <a16:colId xmlns:a16="http://schemas.microsoft.com/office/drawing/2014/main" val="2443639799"/>
                    </a:ext>
                  </a:extLst>
                </a:gridCol>
                <a:gridCol w="1181478">
                  <a:extLst>
                    <a:ext uri="{9D8B030D-6E8A-4147-A177-3AD203B41FA5}">
                      <a16:colId xmlns:a16="http://schemas.microsoft.com/office/drawing/2014/main" val="199954247"/>
                    </a:ext>
                  </a:extLst>
                </a:gridCol>
                <a:gridCol w="1262556">
                  <a:extLst>
                    <a:ext uri="{9D8B030D-6E8A-4147-A177-3AD203B41FA5}">
                      <a16:colId xmlns:a16="http://schemas.microsoft.com/office/drawing/2014/main" val="1089462700"/>
                    </a:ext>
                  </a:extLst>
                </a:gridCol>
                <a:gridCol w="1936332">
                  <a:extLst>
                    <a:ext uri="{9D8B030D-6E8A-4147-A177-3AD203B41FA5}">
                      <a16:colId xmlns:a16="http://schemas.microsoft.com/office/drawing/2014/main" val="2544655656"/>
                    </a:ext>
                  </a:extLst>
                </a:gridCol>
              </a:tblGrid>
              <a:tr h="496535">
                <a:tc>
                  <a:txBody>
                    <a:bodyPr/>
                    <a:lstStyle/>
                    <a:p>
                      <a:endParaRPr lang="en-US" sz="1600" dirty="0"/>
                    </a:p>
                  </a:txBody>
                  <a:tcPr/>
                </a:tc>
                <a:tc>
                  <a:txBody>
                    <a:bodyPr/>
                    <a:lstStyle/>
                    <a:p>
                      <a:r>
                        <a:rPr lang="en-US" sz="1400"/>
                        <a:t>Criteria</a:t>
                      </a:r>
                    </a:p>
                  </a:txBody>
                  <a:tcPr/>
                </a:tc>
                <a:tc>
                  <a:txBody>
                    <a:bodyPr/>
                    <a:lstStyle/>
                    <a:p>
                      <a:r>
                        <a:rPr lang="en-US" sz="1400"/>
                        <a:t>Weight </a:t>
                      </a:r>
                    </a:p>
                  </a:txBody>
                  <a:tcPr/>
                </a:tc>
                <a:tc>
                  <a:txBody>
                    <a:bodyPr/>
                    <a:lstStyle/>
                    <a:p>
                      <a:r>
                        <a:rPr lang="en-US" sz="1400"/>
                        <a:t>Microsoft GraphRAG</a:t>
                      </a:r>
                    </a:p>
                  </a:txBody>
                  <a:tcPr/>
                </a:tc>
                <a:tc>
                  <a:txBody>
                    <a:bodyPr/>
                    <a:lstStyle/>
                    <a:p>
                      <a:r>
                        <a:rPr lang="en-US" sz="1400"/>
                        <a:t>Llama Index</a:t>
                      </a:r>
                    </a:p>
                  </a:txBody>
                  <a:tcPr/>
                </a:tc>
                <a:tc>
                  <a:txBody>
                    <a:bodyPr/>
                    <a:lstStyle/>
                    <a:p>
                      <a:r>
                        <a:rPr lang="en-US" sz="1400"/>
                        <a:t>Neo4j</a:t>
                      </a:r>
                    </a:p>
                  </a:txBody>
                  <a:tcPr/>
                </a:tc>
                <a:tc>
                  <a:txBody>
                    <a:bodyPr/>
                    <a:lstStyle/>
                    <a:p>
                      <a:r>
                        <a:rPr lang="en-US" sz="1400"/>
                        <a:t>Reason for score</a:t>
                      </a:r>
                    </a:p>
                  </a:txBody>
                  <a:tcPr/>
                </a:tc>
                <a:tc>
                  <a:txBody>
                    <a:bodyPr/>
                    <a:lstStyle/>
                    <a:p>
                      <a:r>
                        <a:rPr lang="en-US" sz="1400"/>
                        <a:t>Microsoft weighted</a:t>
                      </a:r>
                    </a:p>
                  </a:txBody>
                  <a:tcPr/>
                </a:tc>
                <a:tc>
                  <a:txBody>
                    <a:bodyPr/>
                    <a:lstStyle/>
                    <a:p>
                      <a:r>
                        <a:rPr lang="en-US" sz="1400"/>
                        <a:t>Llama index weighted </a:t>
                      </a:r>
                    </a:p>
                  </a:txBody>
                  <a:tcPr/>
                </a:tc>
                <a:tc>
                  <a:txBody>
                    <a:bodyPr/>
                    <a:lstStyle/>
                    <a:p>
                      <a:r>
                        <a:rPr lang="en-US" sz="1400"/>
                        <a:t>Neo4j weighted </a:t>
                      </a:r>
                    </a:p>
                  </a:txBody>
                  <a:tcPr/>
                </a:tc>
                <a:extLst>
                  <a:ext uri="{0D108BD9-81ED-4DB2-BD59-A6C34878D82A}">
                    <a16:rowId xmlns:a16="http://schemas.microsoft.com/office/drawing/2014/main" val="3508454683"/>
                  </a:ext>
                </a:extLst>
              </a:tr>
              <a:tr h="438119">
                <a:tc>
                  <a:txBody>
                    <a:bodyPr/>
                    <a:lstStyle/>
                    <a:p>
                      <a:r>
                        <a:rPr lang="en-US" sz="1400"/>
                        <a:t>1</a:t>
                      </a:r>
                    </a:p>
                  </a:txBody>
                  <a:tcPr/>
                </a:tc>
                <a:tc>
                  <a:txBody>
                    <a:bodyPr/>
                    <a:lstStyle/>
                    <a:p>
                      <a:r>
                        <a:rPr lang="en-US" sz="1400" b="1"/>
                        <a:t>Scalability</a:t>
                      </a:r>
                    </a:p>
                  </a:txBody>
                  <a:tcPr/>
                </a:tc>
                <a:tc>
                  <a:txBody>
                    <a:bodyPr/>
                    <a:lstStyle/>
                    <a:p>
                      <a:pPr algn="ctr"/>
                      <a:r>
                        <a:rPr lang="en-US"/>
                        <a:t>0.15</a:t>
                      </a:r>
                    </a:p>
                  </a:txBody>
                  <a:tcPr/>
                </a:tc>
                <a:tc>
                  <a:txBody>
                    <a:bodyPr/>
                    <a:lstStyle/>
                    <a:p>
                      <a:r>
                        <a:rPr lang="en-US"/>
                        <a:t>4</a:t>
                      </a:r>
                    </a:p>
                  </a:txBody>
                  <a:tcPr/>
                </a:tc>
                <a:tc>
                  <a:txBody>
                    <a:bodyPr/>
                    <a:lstStyle/>
                    <a:p>
                      <a:r>
                        <a:rPr lang="en-US"/>
                        <a:t>4</a:t>
                      </a:r>
                    </a:p>
                  </a:txBody>
                  <a:tcPr/>
                </a:tc>
                <a:tc>
                  <a:txBody>
                    <a:bodyPr/>
                    <a:lstStyle/>
                    <a:p>
                      <a:r>
                        <a:rPr lang="en-US"/>
                        <a:t>4</a:t>
                      </a:r>
                    </a:p>
                  </a:txBody>
                  <a:tcPr/>
                </a:tc>
                <a:tc>
                  <a:txBody>
                    <a:bodyPr/>
                    <a:lstStyle/>
                    <a:p>
                      <a:r>
                        <a:rPr lang="en-US" sz="1200" b="1"/>
                        <a:t>All of the options support scalability</a:t>
                      </a:r>
                    </a:p>
                  </a:txBody>
                  <a:tcPr/>
                </a:tc>
                <a:tc>
                  <a:txBody>
                    <a:bodyPr/>
                    <a:lstStyle/>
                    <a:p>
                      <a:pPr algn="ctr"/>
                      <a:r>
                        <a:rPr lang="en-US"/>
                        <a:t>0.6</a:t>
                      </a:r>
                    </a:p>
                  </a:txBody>
                  <a:tcPr/>
                </a:tc>
                <a:tc>
                  <a:txBody>
                    <a:bodyPr/>
                    <a:lstStyle/>
                    <a:p>
                      <a:pPr algn="ctr"/>
                      <a:r>
                        <a:rPr lang="en-US"/>
                        <a:t>0.6</a:t>
                      </a:r>
                    </a:p>
                  </a:txBody>
                  <a:tcPr/>
                </a:tc>
                <a:tc>
                  <a:txBody>
                    <a:bodyPr/>
                    <a:lstStyle/>
                    <a:p>
                      <a:pPr algn="ctr"/>
                      <a:r>
                        <a:rPr lang="en-US"/>
                        <a:t>0.6</a:t>
                      </a:r>
                    </a:p>
                  </a:txBody>
                  <a:tcPr/>
                </a:tc>
                <a:extLst>
                  <a:ext uri="{0D108BD9-81ED-4DB2-BD59-A6C34878D82A}">
                    <a16:rowId xmlns:a16="http://schemas.microsoft.com/office/drawing/2014/main" val="366165509"/>
                  </a:ext>
                </a:extLst>
              </a:tr>
              <a:tr h="963862">
                <a:tc>
                  <a:txBody>
                    <a:bodyPr/>
                    <a:lstStyle/>
                    <a:p>
                      <a:r>
                        <a:rPr lang="en-US" sz="1400"/>
                        <a:t>2</a:t>
                      </a:r>
                    </a:p>
                  </a:txBody>
                  <a:tcPr/>
                </a:tc>
                <a:tc>
                  <a:txBody>
                    <a:bodyPr/>
                    <a:lstStyle/>
                    <a:p>
                      <a:r>
                        <a:rPr lang="en-US" sz="1400" b="1"/>
                        <a:t>Ease of Integration</a:t>
                      </a:r>
                    </a:p>
                  </a:txBody>
                  <a:tcPr/>
                </a:tc>
                <a:tc>
                  <a:txBody>
                    <a:bodyPr/>
                    <a:lstStyle/>
                    <a:p>
                      <a:pPr algn="ctr"/>
                      <a:r>
                        <a:rPr lang="en-US"/>
                        <a:t>0.12</a:t>
                      </a:r>
                    </a:p>
                  </a:txBody>
                  <a:tcPr/>
                </a:tc>
                <a:tc>
                  <a:txBody>
                    <a:bodyPr/>
                    <a:lstStyle/>
                    <a:p>
                      <a:r>
                        <a:rPr lang="en-US"/>
                        <a:t>5</a:t>
                      </a:r>
                    </a:p>
                  </a:txBody>
                  <a:tcPr/>
                </a:tc>
                <a:tc>
                  <a:txBody>
                    <a:bodyPr/>
                    <a:lstStyle/>
                    <a:p>
                      <a:r>
                        <a:rPr lang="en-US"/>
                        <a:t>3</a:t>
                      </a:r>
                    </a:p>
                  </a:txBody>
                  <a:tcPr/>
                </a:tc>
                <a:tc>
                  <a:txBody>
                    <a:bodyPr/>
                    <a:lstStyle/>
                    <a:p>
                      <a:r>
                        <a:rPr lang="en-US"/>
                        <a:t>3</a:t>
                      </a:r>
                    </a:p>
                  </a:txBody>
                  <a:tcPr/>
                </a:tc>
                <a:tc>
                  <a:txBody>
                    <a:bodyPr/>
                    <a:lstStyle/>
                    <a:p>
                      <a:r>
                        <a:rPr lang="en-US" sz="1200" b="1">
                          <a:effectLst/>
                        </a:rPr>
                        <a:t>GraphRAG Integrates seamlessly with Microsoft tools like Azure and Office, making it highly adaptable</a:t>
                      </a:r>
                    </a:p>
                  </a:txBody>
                  <a:tcPr/>
                </a:tc>
                <a:tc>
                  <a:txBody>
                    <a:bodyPr/>
                    <a:lstStyle/>
                    <a:p>
                      <a:pPr algn="ctr"/>
                      <a:r>
                        <a:rPr lang="en-US"/>
                        <a:t>0.6</a:t>
                      </a:r>
                    </a:p>
                  </a:txBody>
                  <a:tcPr/>
                </a:tc>
                <a:tc>
                  <a:txBody>
                    <a:bodyPr/>
                    <a:lstStyle/>
                    <a:p>
                      <a:pPr algn="ctr"/>
                      <a:r>
                        <a:rPr lang="en-US"/>
                        <a:t>0.36</a:t>
                      </a:r>
                    </a:p>
                  </a:txBody>
                  <a:tcPr/>
                </a:tc>
                <a:tc>
                  <a:txBody>
                    <a:bodyPr/>
                    <a:lstStyle/>
                    <a:p>
                      <a:pPr algn="ctr"/>
                      <a:r>
                        <a:rPr lang="en-US"/>
                        <a:t>0.36</a:t>
                      </a:r>
                    </a:p>
                  </a:txBody>
                  <a:tcPr/>
                </a:tc>
                <a:extLst>
                  <a:ext uri="{0D108BD9-81ED-4DB2-BD59-A6C34878D82A}">
                    <a16:rowId xmlns:a16="http://schemas.microsoft.com/office/drawing/2014/main" val="3439961022"/>
                  </a:ext>
                </a:extLst>
              </a:tr>
              <a:tr h="613367">
                <a:tc>
                  <a:txBody>
                    <a:bodyPr/>
                    <a:lstStyle/>
                    <a:p>
                      <a:r>
                        <a:rPr lang="en-US" sz="1400"/>
                        <a:t>3</a:t>
                      </a:r>
                    </a:p>
                  </a:txBody>
                  <a:tcPr/>
                </a:tc>
                <a:tc>
                  <a:txBody>
                    <a:bodyPr/>
                    <a:lstStyle/>
                    <a:p>
                      <a:r>
                        <a:rPr lang="en-US" sz="1400" b="1"/>
                        <a:t>Security Compliance</a:t>
                      </a:r>
                    </a:p>
                  </a:txBody>
                  <a:tcPr/>
                </a:tc>
                <a:tc>
                  <a:txBody>
                    <a:bodyPr/>
                    <a:lstStyle/>
                    <a:p>
                      <a:pPr algn="ctr"/>
                      <a:r>
                        <a:rPr lang="en-US"/>
                        <a:t>0.2</a:t>
                      </a:r>
                    </a:p>
                  </a:txBody>
                  <a:tcPr/>
                </a:tc>
                <a:tc>
                  <a:txBody>
                    <a:bodyPr/>
                    <a:lstStyle/>
                    <a:p>
                      <a:r>
                        <a:rPr lang="en-US"/>
                        <a:t>5</a:t>
                      </a:r>
                    </a:p>
                  </a:txBody>
                  <a:tcPr/>
                </a:tc>
                <a:tc>
                  <a:txBody>
                    <a:bodyPr/>
                    <a:lstStyle/>
                    <a:p>
                      <a:r>
                        <a:rPr lang="en-US"/>
                        <a:t>4</a:t>
                      </a:r>
                    </a:p>
                  </a:txBody>
                  <a:tcPr/>
                </a:tc>
                <a:tc>
                  <a:txBody>
                    <a:bodyPr/>
                    <a:lstStyle/>
                    <a:p>
                      <a:r>
                        <a:rPr lang="en-US"/>
                        <a:t>3</a:t>
                      </a:r>
                    </a:p>
                  </a:txBody>
                  <a:tcPr/>
                </a:tc>
                <a:tc>
                  <a:txBody>
                    <a:bodyPr/>
                    <a:lstStyle/>
                    <a:p>
                      <a:r>
                        <a:rPr lang="en-US" sz="1200" b="1"/>
                        <a:t>Microsoft GraphRAG has the most security and great for sensitive data</a:t>
                      </a:r>
                    </a:p>
                  </a:txBody>
                  <a:tcPr/>
                </a:tc>
                <a:tc>
                  <a:txBody>
                    <a:bodyPr/>
                    <a:lstStyle/>
                    <a:p>
                      <a:pPr algn="ctr"/>
                      <a:r>
                        <a:rPr lang="en-US"/>
                        <a:t>1</a:t>
                      </a:r>
                    </a:p>
                  </a:txBody>
                  <a:tcPr/>
                </a:tc>
                <a:tc>
                  <a:txBody>
                    <a:bodyPr/>
                    <a:lstStyle/>
                    <a:p>
                      <a:pPr algn="ctr"/>
                      <a:r>
                        <a:rPr lang="en-US"/>
                        <a:t>0.8</a:t>
                      </a:r>
                    </a:p>
                  </a:txBody>
                  <a:tcPr/>
                </a:tc>
                <a:tc>
                  <a:txBody>
                    <a:bodyPr/>
                    <a:lstStyle/>
                    <a:p>
                      <a:pPr algn="ctr"/>
                      <a:r>
                        <a:rPr lang="en-US"/>
                        <a:t>0.6</a:t>
                      </a:r>
                    </a:p>
                  </a:txBody>
                  <a:tcPr/>
                </a:tc>
                <a:extLst>
                  <a:ext uri="{0D108BD9-81ED-4DB2-BD59-A6C34878D82A}">
                    <a16:rowId xmlns:a16="http://schemas.microsoft.com/office/drawing/2014/main" val="3856220249"/>
                  </a:ext>
                </a:extLst>
              </a:tr>
              <a:tr h="963862">
                <a:tc>
                  <a:txBody>
                    <a:bodyPr/>
                    <a:lstStyle/>
                    <a:p>
                      <a:r>
                        <a:rPr lang="en-US" sz="1400"/>
                        <a:t>4</a:t>
                      </a:r>
                    </a:p>
                  </a:txBody>
                  <a:tcPr/>
                </a:tc>
                <a:tc>
                  <a:txBody>
                    <a:bodyPr/>
                    <a:lstStyle/>
                    <a:p>
                      <a:r>
                        <a:rPr lang="en-US" sz="1400" b="1"/>
                        <a:t>Cost transparency</a:t>
                      </a:r>
                    </a:p>
                  </a:txBody>
                  <a:tcPr/>
                </a:tc>
                <a:tc>
                  <a:txBody>
                    <a:bodyPr/>
                    <a:lstStyle/>
                    <a:p>
                      <a:pPr algn="ctr"/>
                      <a:r>
                        <a:rPr lang="en-US"/>
                        <a:t>0.1</a:t>
                      </a:r>
                    </a:p>
                  </a:txBody>
                  <a:tcPr/>
                </a:tc>
                <a:tc>
                  <a:txBody>
                    <a:bodyPr/>
                    <a:lstStyle/>
                    <a:p>
                      <a:r>
                        <a:rPr lang="en-US"/>
                        <a:t>4</a:t>
                      </a:r>
                    </a:p>
                  </a:txBody>
                  <a:tcPr/>
                </a:tc>
                <a:tc>
                  <a:txBody>
                    <a:bodyPr/>
                    <a:lstStyle/>
                    <a:p>
                      <a:r>
                        <a:rPr lang="en-US"/>
                        <a:t>2.5</a:t>
                      </a:r>
                    </a:p>
                  </a:txBody>
                  <a:tcPr/>
                </a:tc>
                <a:tc>
                  <a:txBody>
                    <a:bodyPr/>
                    <a:lstStyle/>
                    <a:p>
                      <a:r>
                        <a:rPr lang="en-US"/>
                        <a:t>3</a:t>
                      </a:r>
                    </a:p>
                  </a:txBody>
                  <a:tcPr/>
                </a:tc>
                <a:tc>
                  <a:txBody>
                    <a:bodyPr/>
                    <a:lstStyle/>
                    <a:p>
                      <a:r>
                        <a:rPr lang="en-US" sz="1200" b="1"/>
                        <a:t>Microsoft is the only one that has shared a calculator for values, others need to contact sales team </a:t>
                      </a:r>
                    </a:p>
                  </a:txBody>
                  <a:tcPr/>
                </a:tc>
                <a:tc>
                  <a:txBody>
                    <a:bodyPr/>
                    <a:lstStyle/>
                    <a:p>
                      <a:pPr algn="ctr"/>
                      <a:r>
                        <a:rPr lang="en-US"/>
                        <a:t>0.4</a:t>
                      </a:r>
                    </a:p>
                  </a:txBody>
                  <a:tcPr/>
                </a:tc>
                <a:tc>
                  <a:txBody>
                    <a:bodyPr/>
                    <a:lstStyle/>
                    <a:p>
                      <a:pPr algn="ctr"/>
                      <a:r>
                        <a:rPr lang="en-US"/>
                        <a:t>0.25</a:t>
                      </a:r>
                    </a:p>
                  </a:txBody>
                  <a:tcPr/>
                </a:tc>
                <a:tc>
                  <a:txBody>
                    <a:bodyPr/>
                    <a:lstStyle/>
                    <a:p>
                      <a:pPr algn="ctr"/>
                      <a:r>
                        <a:rPr lang="en-US"/>
                        <a:t>0.3</a:t>
                      </a:r>
                    </a:p>
                  </a:txBody>
                  <a:tcPr/>
                </a:tc>
                <a:extLst>
                  <a:ext uri="{0D108BD9-81ED-4DB2-BD59-A6C34878D82A}">
                    <a16:rowId xmlns:a16="http://schemas.microsoft.com/office/drawing/2014/main" val="2303534286"/>
                  </a:ext>
                </a:extLst>
              </a:tr>
              <a:tr h="700991">
                <a:tc>
                  <a:txBody>
                    <a:bodyPr/>
                    <a:lstStyle/>
                    <a:p>
                      <a:r>
                        <a:rPr lang="en-US" sz="1400"/>
                        <a:t>5</a:t>
                      </a:r>
                    </a:p>
                  </a:txBody>
                  <a:tcPr/>
                </a:tc>
                <a:tc>
                  <a:txBody>
                    <a:bodyPr/>
                    <a:lstStyle/>
                    <a:p>
                      <a:r>
                        <a:rPr lang="en-US" sz="1400" b="1" dirty="0"/>
                        <a:t>Use case fit – Document retrieval </a:t>
                      </a:r>
                    </a:p>
                  </a:txBody>
                  <a:tcPr/>
                </a:tc>
                <a:tc>
                  <a:txBody>
                    <a:bodyPr/>
                    <a:lstStyle/>
                    <a:p>
                      <a:pPr algn="ctr"/>
                      <a:r>
                        <a:rPr lang="en-US"/>
                        <a:t>0.2</a:t>
                      </a:r>
                    </a:p>
                  </a:txBody>
                  <a:tcPr/>
                </a:tc>
                <a:tc>
                  <a:txBody>
                    <a:bodyPr/>
                    <a:lstStyle/>
                    <a:p>
                      <a:r>
                        <a:rPr lang="en-US"/>
                        <a:t>5</a:t>
                      </a:r>
                    </a:p>
                  </a:txBody>
                  <a:tcPr/>
                </a:tc>
                <a:tc>
                  <a:txBody>
                    <a:bodyPr/>
                    <a:lstStyle/>
                    <a:p>
                      <a:r>
                        <a:rPr lang="en-US"/>
                        <a:t>4</a:t>
                      </a:r>
                    </a:p>
                  </a:txBody>
                  <a:tcPr/>
                </a:tc>
                <a:tc>
                  <a:txBody>
                    <a:bodyPr/>
                    <a:lstStyle/>
                    <a:p>
                      <a:r>
                        <a:rPr lang="en-US"/>
                        <a:t>4</a:t>
                      </a:r>
                    </a:p>
                  </a:txBody>
                  <a:tcPr/>
                </a:tc>
                <a:tc>
                  <a:txBody>
                    <a:bodyPr/>
                    <a:lstStyle/>
                    <a:p>
                      <a:r>
                        <a:rPr lang="en-US" sz="1200" b="1"/>
                        <a:t>All 3 optimized for Retrieval Augmented Generation (RAG)</a:t>
                      </a:r>
                    </a:p>
                  </a:txBody>
                  <a:tcPr/>
                </a:tc>
                <a:tc>
                  <a:txBody>
                    <a:bodyPr/>
                    <a:lstStyle/>
                    <a:p>
                      <a:pPr algn="ctr"/>
                      <a:r>
                        <a:rPr lang="en-US"/>
                        <a:t>1</a:t>
                      </a:r>
                    </a:p>
                  </a:txBody>
                  <a:tcPr/>
                </a:tc>
                <a:tc>
                  <a:txBody>
                    <a:bodyPr/>
                    <a:lstStyle/>
                    <a:p>
                      <a:pPr algn="ctr"/>
                      <a:r>
                        <a:rPr lang="en-US"/>
                        <a:t>0.8</a:t>
                      </a:r>
                    </a:p>
                  </a:txBody>
                  <a:tcPr/>
                </a:tc>
                <a:tc>
                  <a:txBody>
                    <a:bodyPr/>
                    <a:lstStyle/>
                    <a:p>
                      <a:pPr algn="ctr"/>
                      <a:r>
                        <a:rPr lang="en-US"/>
                        <a:t>0.8</a:t>
                      </a:r>
                    </a:p>
                  </a:txBody>
                  <a:tcPr/>
                </a:tc>
                <a:extLst>
                  <a:ext uri="{0D108BD9-81ED-4DB2-BD59-A6C34878D82A}">
                    <a16:rowId xmlns:a16="http://schemas.microsoft.com/office/drawing/2014/main" val="87968387"/>
                  </a:ext>
                </a:extLst>
              </a:tr>
              <a:tr h="700991">
                <a:tc>
                  <a:txBody>
                    <a:bodyPr/>
                    <a:lstStyle/>
                    <a:p>
                      <a:r>
                        <a:rPr lang="en-US" sz="1400" kern="1200">
                          <a:solidFill>
                            <a:schemeClr val="dk1"/>
                          </a:solidFill>
                          <a:latin typeface="+mn-lt"/>
                          <a:ea typeface="+mn-ea"/>
                          <a:cs typeface="+mn-cs"/>
                        </a:rPr>
                        <a:t>6</a:t>
                      </a:r>
                    </a:p>
                  </a:txBody>
                  <a:tcPr/>
                </a:tc>
                <a:tc>
                  <a:txBody>
                    <a:bodyPr/>
                    <a:lstStyle/>
                    <a:p>
                      <a:r>
                        <a:rPr lang="en-US" sz="1400" b="1"/>
                        <a:t>Use case fit- User story generation</a:t>
                      </a:r>
                    </a:p>
                  </a:txBody>
                  <a:tcPr/>
                </a:tc>
                <a:tc>
                  <a:txBody>
                    <a:bodyPr/>
                    <a:lstStyle/>
                    <a:p>
                      <a:pPr algn="ctr"/>
                      <a:r>
                        <a:rPr lang="en-US"/>
                        <a:t>0.2</a:t>
                      </a:r>
                    </a:p>
                  </a:txBody>
                  <a:tcPr/>
                </a:tc>
                <a:tc>
                  <a:txBody>
                    <a:bodyPr/>
                    <a:lstStyle/>
                    <a:p>
                      <a:r>
                        <a:rPr lang="en-US"/>
                        <a:t>5</a:t>
                      </a:r>
                    </a:p>
                  </a:txBody>
                  <a:tcPr/>
                </a:tc>
                <a:tc>
                  <a:txBody>
                    <a:bodyPr/>
                    <a:lstStyle/>
                    <a:p>
                      <a:r>
                        <a:rPr lang="en-US"/>
                        <a:t>4</a:t>
                      </a:r>
                    </a:p>
                  </a:txBody>
                  <a:tcPr/>
                </a:tc>
                <a:tc>
                  <a:txBody>
                    <a:bodyPr/>
                    <a:lstStyle/>
                    <a:p>
                      <a:r>
                        <a:rPr lang="en-US"/>
                        <a:t>4</a:t>
                      </a:r>
                    </a:p>
                  </a:txBody>
                  <a:tcPr/>
                </a:tc>
                <a:tc rowSpan="2">
                  <a:txBody>
                    <a:bodyPr/>
                    <a:lstStyle/>
                    <a:p>
                      <a:r>
                        <a:rPr lang="en-US" sz="1200" b="1" i="0" kern="1200">
                          <a:solidFill>
                            <a:schemeClr val="dk1"/>
                          </a:solidFill>
                          <a:effectLst/>
                          <a:latin typeface="+mn-lt"/>
                          <a:ea typeface="+mn-ea"/>
                          <a:cs typeface="+mn-cs"/>
                        </a:rPr>
                        <a:t>Effectively combines LLMs with knowledge graphs to support complex narrative generation</a:t>
                      </a:r>
                      <a:endParaRPr lang="en-US" sz="1200" b="1"/>
                    </a:p>
                  </a:txBody>
                  <a:tcPr/>
                </a:tc>
                <a:tc>
                  <a:txBody>
                    <a:bodyPr/>
                    <a:lstStyle/>
                    <a:p>
                      <a:pPr algn="ctr"/>
                      <a:r>
                        <a:rPr lang="en-US"/>
                        <a:t>1</a:t>
                      </a:r>
                    </a:p>
                  </a:txBody>
                  <a:tcPr/>
                </a:tc>
                <a:tc>
                  <a:txBody>
                    <a:bodyPr/>
                    <a:lstStyle/>
                    <a:p>
                      <a:pPr algn="ctr"/>
                      <a:r>
                        <a:rPr lang="en-US"/>
                        <a:t>0.8</a:t>
                      </a:r>
                    </a:p>
                  </a:txBody>
                  <a:tcPr/>
                </a:tc>
                <a:tc>
                  <a:txBody>
                    <a:bodyPr/>
                    <a:lstStyle/>
                    <a:p>
                      <a:pPr algn="ctr"/>
                      <a:r>
                        <a:rPr lang="en-US"/>
                        <a:t>0.8</a:t>
                      </a:r>
                    </a:p>
                  </a:txBody>
                  <a:tcPr/>
                </a:tc>
                <a:extLst>
                  <a:ext uri="{0D108BD9-81ED-4DB2-BD59-A6C34878D82A}">
                    <a16:rowId xmlns:a16="http://schemas.microsoft.com/office/drawing/2014/main" val="1234715845"/>
                  </a:ext>
                </a:extLst>
              </a:tr>
              <a:tr h="620190">
                <a:tc>
                  <a:txBody>
                    <a:bodyPr/>
                    <a:lstStyle/>
                    <a:p>
                      <a:r>
                        <a:rPr lang="en-US" sz="1400" kern="1200">
                          <a:solidFill>
                            <a:schemeClr val="dk1"/>
                          </a:solidFill>
                          <a:latin typeface="+mn-lt"/>
                          <a:ea typeface="+mn-ea"/>
                          <a:cs typeface="+mn-cs"/>
                        </a:rPr>
                        <a:t>7</a:t>
                      </a:r>
                    </a:p>
                  </a:txBody>
                  <a:tcPr/>
                </a:tc>
                <a:tc>
                  <a:txBody>
                    <a:bodyPr/>
                    <a:lstStyle/>
                    <a:p>
                      <a:r>
                        <a:rPr lang="en-US" sz="1400" b="1"/>
                        <a:t>Real time data processing</a:t>
                      </a:r>
                    </a:p>
                  </a:txBody>
                  <a:tcPr/>
                </a:tc>
                <a:tc>
                  <a:txBody>
                    <a:bodyPr/>
                    <a:lstStyle/>
                    <a:p>
                      <a:pPr algn="ctr"/>
                      <a:r>
                        <a:rPr lang="en-US"/>
                        <a:t>0.15</a:t>
                      </a:r>
                    </a:p>
                  </a:txBody>
                  <a:tcPr/>
                </a:tc>
                <a:tc>
                  <a:txBody>
                    <a:bodyPr/>
                    <a:lstStyle/>
                    <a:p>
                      <a:r>
                        <a:rPr lang="en-US"/>
                        <a:t>5</a:t>
                      </a:r>
                    </a:p>
                  </a:txBody>
                  <a:tcPr/>
                </a:tc>
                <a:tc>
                  <a:txBody>
                    <a:bodyPr/>
                    <a:lstStyle/>
                    <a:p>
                      <a:r>
                        <a:rPr lang="en-US"/>
                        <a:t>5</a:t>
                      </a:r>
                    </a:p>
                  </a:txBody>
                  <a:tcPr/>
                </a:tc>
                <a:tc>
                  <a:txBody>
                    <a:bodyPr/>
                    <a:lstStyle/>
                    <a:p>
                      <a:r>
                        <a:rPr lang="en-US"/>
                        <a:t>5</a:t>
                      </a:r>
                    </a:p>
                  </a:txBody>
                  <a:tcPr/>
                </a:tc>
                <a:tc vMerge="1">
                  <a:txBody>
                    <a:bodyPr/>
                    <a:lstStyle/>
                    <a:p>
                      <a:endParaRPr lang="en-US"/>
                    </a:p>
                  </a:txBody>
                  <a:tcPr/>
                </a:tc>
                <a:tc>
                  <a:txBody>
                    <a:bodyPr/>
                    <a:lstStyle/>
                    <a:p>
                      <a:pPr algn="ctr"/>
                      <a:r>
                        <a:rPr lang="en-US"/>
                        <a:t>0.75</a:t>
                      </a:r>
                    </a:p>
                  </a:txBody>
                  <a:tcPr/>
                </a:tc>
                <a:tc>
                  <a:txBody>
                    <a:bodyPr/>
                    <a:lstStyle/>
                    <a:p>
                      <a:pPr algn="ctr"/>
                      <a:r>
                        <a:rPr lang="en-US"/>
                        <a:t>0.75</a:t>
                      </a:r>
                    </a:p>
                  </a:txBody>
                  <a:tcPr/>
                </a:tc>
                <a:tc>
                  <a:txBody>
                    <a:bodyPr/>
                    <a:lstStyle/>
                    <a:p>
                      <a:pPr algn="ctr"/>
                      <a:r>
                        <a:rPr lang="en-US"/>
                        <a:t>0.75</a:t>
                      </a:r>
                    </a:p>
                  </a:txBody>
                  <a:tcPr/>
                </a:tc>
                <a:extLst>
                  <a:ext uri="{0D108BD9-81ED-4DB2-BD59-A6C34878D82A}">
                    <a16:rowId xmlns:a16="http://schemas.microsoft.com/office/drawing/2014/main" val="2593108670"/>
                  </a:ext>
                </a:extLst>
              </a:tr>
            </a:tbl>
          </a:graphicData>
        </a:graphic>
      </p:graphicFrame>
      <p:sp>
        <p:nvSpPr>
          <p:cNvPr id="4" name="Arrow: Chevron 3">
            <a:hlinkClick r:id="rId2" action="ppaction://hlinksldjump"/>
            <a:extLst>
              <a:ext uri="{FF2B5EF4-FFF2-40B4-BE49-F238E27FC236}">
                <a16:creationId xmlns:a16="http://schemas.microsoft.com/office/drawing/2014/main" id="{971B1E99-87E9-0148-58B4-A8FD5CCBA7E9}"/>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8" name="Oval 7">
            <a:extLst>
              <a:ext uri="{FF2B5EF4-FFF2-40B4-BE49-F238E27FC236}">
                <a16:creationId xmlns:a16="http://schemas.microsoft.com/office/drawing/2014/main" id="{FD025949-9418-483E-FCAE-7556756ADD35}"/>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23</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631339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AF687-C407-29E8-E990-68D53C92E2E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CBEC23-3B2B-506D-9139-EF50D9AA4CFE}"/>
              </a:ext>
            </a:extLst>
          </p:cNvPr>
          <p:cNvSpPr txBox="1"/>
          <p:nvPr/>
        </p:nvSpPr>
        <p:spPr>
          <a:xfrm>
            <a:off x="235909" y="-1612"/>
            <a:ext cx="11757971" cy="523220"/>
          </a:xfrm>
          <a:prstGeom prst="rect">
            <a:avLst/>
          </a:prstGeom>
          <a:noFill/>
        </p:spPr>
        <p:txBody>
          <a:bodyPr wrap="square" lIns="0" tIns="0" rIns="0" bIns="0" rtlCol="0" anchor="t">
            <a:spAutoFit/>
          </a:bodyPr>
          <a:lstStyle/>
          <a:p>
            <a:r>
              <a:rPr lang="en-US" sz="3400" b="1">
                <a:solidFill>
                  <a:srgbClr val="0070AD"/>
                </a:solidFill>
                <a:latin typeface="Aptos Display" panose="020B0004020202020204" pitchFamily="34" charset="0"/>
              </a:rPr>
              <a:t>A summary of our solutions</a:t>
            </a:r>
          </a:p>
        </p:txBody>
      </p:sp>
      <p:grpSp>
        <p:nvGrpSpPr>
          <p:cNvPr id="6" name="Group 5">
            <a:extLst>
              <a:ext uri="{FF2B5EF4-FFF2-40B4-BE49-F238E27FC236}">
                <a16:creationId xmlns:a16="http://schemas.microsoft.com/office/drawing/2014/main" id="{6D16DD90-6EBE-F3B6-70A9-2709F22E500E}"/>
              </a:ext>
            </a:extLst>
          </p:cNvPr>
          <p:cNvGrpSpPr>
            <a:grpSpLocks noChangeAspect="1"/>
          </p:cNvGrpSpPr>
          <p:nvPr/>
        </p:nvGrpSpPr>
        <p:grpSpPr>
          <a:xfrm>
            <a:off x="4555010" y="1805374"/>
            <a:ext cx="3026733" cy="3037485"/>
            <a:chOff x="4901313" y="2134618"/>
            <a:chExt cx="2393252" cy="2401754"/>
          </a:xfrm>
        </p:grpSpPr>
        <p:sp>
          <p:nvSpPr>
            <p:cNvPr id="7" name="Pentagon 6">
              <a:extLst>
                <a:ext uri="{FF2B5EF4-FFF2-40B4-BE49-F238E27FC236}">
                  <a16:creationId xmlns:a16="http://schemas.microsoft.com/office/drawing/2014/main" id="{F586805D-AD06-E594-01D6-AE7189E8ED72}"/>
                </a:ext>
              </a:extLst>
            </p:cNvPr>
            <p:cNvSpPr/>
            <p:nvPr/>
          </p:nvSpPr>
          <p:spPr>
            <a:xfrm>
              <a:off x="5185435" y="2513563"/>
              <a:ext cx="1813608" cy="1734809"/>
            </a:xfrm>
            <a:prstGeom prst="pentagon">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grpSp>
          <p:nvGrpSpPr>
            <p:cNvPr id="8" name="Group 7">
              <a:extLst>
                <a:ext uri="{FF2B5EF4-FFF2-40B4-BE49-F238E27FC236}">
                  <a16:creationId xmlns:a16="http://schemas.microsoft.com/office/drawing/2014/main" id="{EE5963A8-478D-A74A-E690-42930F615FFF}"/>
                </a:ext>
              </a:extLst>
            </p:cNvPr>
            <p:cNvGrpSpPr>
              <a:grpSpLocks noChangeAspect="1"/>
            </p:cNvGrpSpPr>
            <p:nvPr/>
          </p:nvGrpSpPr>
          <p:grpSpPr>
            <a:xfrm>
              <a:off x="5459526" y="2794397"/>
              <a:ext cx="1272948" cy="1272948"/>
              <a:chOff x="5501899" y="3252781"/>
              <a:chExt cx="1188202" cy="1188202"/>
            </a:xfrm>
          </p:grpSpPr>
          <p:pic>
            <p:nvPicPr>
              <p:cNvPr id="24" name="그래픽 181" descr="Shield Tick with solid fill">
                <a:extLst>
                  <a:ext uri="{FF2B5EF4-FFF2-40B4-BE49-F238E27FC236}">
                    <a16:creationId xmlns:a16="http://schemas.microsoft.com/office/drawing/2014/main" id="{4D772199-8251-62B8-4FCA-AE55B5D541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501899" y="3252781"/>
                <a:ext cx="1188202" cy="1188202"/>
              </a:xfrm>
              <a:prstGeom prst="rect">
                <a:avLst/>
              </a:prstGeom>
            </p:spPr>
          </p:pic>
          <p:sp>
            <p:nvSpPr>
              <p:cNvPr id="25" name="Oval 24">
                <a:extLst>
                  <a:ext uri="{FF2B5EF4-FFF2-40B4-BE49-F238E27FC236}">
                    <a16:creationId xmlns:a16="http://schemas.microsoft.com/office/drawing/2014/main" id="{46227ECE-A069-E31A-9F6C-1270B379A76F}"/>
                  </a:ext>
                </a:extLst>
              </p:cNvPr>
              <p:cNvSpPr/>
              <p:nvPr/>
            </p:nvSpPr>
            <p:spPr>
              <a:xfrm>
                <a:off x="5875734" y="3652050"/>
                <a:ext cx="465534" cy="381525"/>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26" name="그래픽 181" descr="Internet Of Things with solid fill">
                <a:extLst>
                  <a:ext uri="{FF2B5EF4-FFF2-40B4-BE49-F238E27FC236}">
                    <a16:creationId xmlns:a16="http://schemas.microsoft.com/office/drawing/2014/main" id="{176C163A-3569-8F25-3A20-52B40D6907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885001" y="3627534"/>
                <a:ext cx="437818" cy="437818"/>
              </a:xfrm>
              <a:prstGeom prst="rect">
                <a:avLst/>
              </a:prstGeom>
            </p:spPr>
          </p:pic>
        </p:grpSp>
        <p:grpSp>
          <p:nvGrpSpPr>
            <p:cNvPr id="9" name="Group 8">
              <a:extLst>
                <a:ext uri="{FF2B5EF4-FFF2-40B4-BE49-F238E27FC236}">
                  <a16:creationId xmlns:a16="http://schemas.microsoft.com/office/drawing/2014/main" id="{153CE8A6-7CDC-B617-6908-A5DA68115B72}"/>
                </a:ext>
              </a:extLst>
            </p:cNvPr>
            <p:cNvGrpSpPr/>
            <p:nvPr/>
          </p:nvGrpSpPr>
          <p:grpSpPr>
            <a:xfrm>
              <a:off x="5808000" y="2134618"/>
              <a:ext cx="576000" cy="576000"/>
              <a:chOff x="5808000" y="2628099"/>
              <a:chExt cx="576000" cy="576000"/>
            </a:xfrm>
          </p:grpSpPr>
          <p:sp>
            <p:nvSpPr>
              <p:cNvPr id="22" name="Oval 21">
                <a:extLst>
                  <a:ext uri="{FF2B5EF4-FFF2-40B4-BE49-F238E27FC236}">
                    <a16:creationId xmlns:a16="http://schemas.microsoft.com/office/drawing/2014/main" id="{1CAA799B-DD99-DA21-BD3E-115DA05EF538}"/>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23" name="그래픽 27" descr="Run with solid fill">
                <a:extLst>
                  <a:ext uri="{FF2B5EF4-FFF2-40B4-BE49-F238E27FC236}">
                    <a16:creationId xmlns:a16="http://schemas.microsoft.com/office/drawing/2014/main" id="{92DDFEF9-46DE-3545-5981-EEE9677349E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881331" y="2702697"/>
                <a:ext cx="429337" cy="429337"/>
              </a:xfrm>
              <a:prstGeom prst="rect">
                <a:avLst/>
              </a:prstGeom>
            </p:spPr>
          </p:pic>
        </p:grpSp>
        <p:grpSp>
          <p:nvGrpSpPr>
            <p:cNvPr id="10" name="Group 9">
              <a:extLst>
                <a:ext uri="{FF2B5EF4-FFF2-40B4-BE49-F238E27FC236}">
                  <a16:creationId xmlns:a16="http://schemas.microsoft.com/office/drawing/2014/main" id="{A067378A-630D-A24E-D046-4898EAF1A082}"/>
                </a:ext>
              </a:extLst>
            </p:cNvPr>
            <p:cNvGrpSpPr/>
            <p:nvPr/>
          </p:nvGrpSpPr>
          <p:grpSpPr>
            <a:xfrm>
              <a:off x="6718565" y="2907878"/>
              <a:ext cx="576000" cy="576000"/>
              <a:chOff x="5808000" y="2628099"/>
              <a:chExt cx="576000" cy="576000"/>
            </a:xfrm>
          </p:grpSpPr>
          <p:sp>
            <p:nvSpPr>
              <p:cNvPr id="20" name="Oval 19">
                <a:extLst>
                  <a:ext uri="{FF2B5EF4-FFF2-40B4-BE49-F238E27FC236}">
                    <a16:creationId xmlns:a16="http://schemas.microsoft.com/office/drawing/2014/main" id="{B9506766-EA3D-E1ED-7865-389B6A74A79F}"/>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21" name="그래픽 27" descr="Clipboard Badge with solid fill">
                <a:extLst>
                  <a:ext uri="{FF2B5EF4-FFF2-40B4-BE49-F238E27FC236}">
                    <a16:creationId xmlns:a16="http://schemas.microsoft.com/office/drawing/2014/main" id="{681D2471-4C06-F997-8711-502D7899107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5881331" y="2702697"/>
                <a:ext cx="429337" cy="429337"/>
              </a:xfrm>
              <a:prstGeom prst="rect">
                <a:avLst/>
              </a:prstGeom>
            </p:spPr>
          </p:pic>
        </p:grpSp>
        <p:grpSp>
          <p:nvGrpSpPr>
            <p:cNvPr id="11" name="Group 10">
              <a:extLst>
                <a:ext uri="{FF2B5EF4-FFF2-40B4-BE49-F238E27FC236}">
                  <a16:creationId xmlns:a16="http://schemas.microsoft.com/office/drawing/2014/main" id="{654219A2-F307-271F-1734-21AE5BF10E3C}"/>
                </a:ext>
              </a:extLst>
            </p:cNvPr>
            <p:cNvGrpSpPr/>
            <p:nvPr/>
          </p:nvGrpSpPr>
          <p:grpSpPr>
            <a:xfrm>
              <a:off x="6358761" y="3950850"/>
              <a:ext cx="576000" cy="576000"/>
              <a:chOff x="5808000" y="2628099"/>
              <a:chExt cx="576000" cy="576000"/>
            </a:xfrm>
          </p:grpSpPr>
          <p:sp>
            <p:nvSpPr>
              <p:cNvPr id="18" name="Oval 17">
                <a:extLst>
                  <a:ext uri="{FF2B5EF4-FFF2-40B4-BE49-F238E27FC236}">
                    <a16:creationId xmlns:a16="http://schemas.microsoft.com/office/drawing/2014/main" id="{9DFEE988-ABCC-6147-049E-A18E8749158B}"/>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pic>
            <p:nvPicPr>
              <p:cNvPr id="19" name="그래픽 27" descr="Continuous Improvement with solid fill">
                <a:extLst>
                  <a:ext uri="{FF2B5EF4-FFF2-40B4-BE49-F238E27FC236}">
                    <a16:creationId xmlns:a16="http://schemas.microsoft.com/office/drawing/2014/main" id="{C235F9BB-0F1A-2882-EB26-C6B4A7025D6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5881331" y="2702697"/>
                <a:ext cx="429337" cy="429337"/>
              </a:xfrm>
              <a:prstGeom prst="rect">
                <a:avLst/>
              </a:prstGeom>
            </p:spPr>
          </p:pic>
        </p:grpSp>
        <p:grpSp>
          <p:nvGrpSpPr>
            <p:cNvPr id="12" name="Group 11">
              <a:extLst>
                <a:ext uri="{FF2B5EF4-FFF2-40B4-BE49-F238E27FC236}">
                  <a16:creationId xmlns:a16="http://schemas.microsoft.com/office/drawing/2014/main" id="{42FE35F7-2A70-930B-08A5-8188C7F73CA9}"/>
                </a:ext>
              </a:extLst>
            </p:cNvPr>
            <p:cNvGrpSpPr/>
            <p:nvPr/>
          </p:nvGrpSpPr>
          <p:grpSpPr>
            <a:xfrm>
              <a:off x="5336771" y="3960372"/>
              <a:ext cx="576000" cy="576000"/>
              <a:chOff x="5808000" y="2628099"/>
              <a:chExt cx="576000" cy="576000"/>
            </a:xfrm>
          </p:grpSpPr>
          <p:sp>
            <p:nvSpPr>
              <p:cNvPr id="16" name="Oval 15">
                <a:extLst>
                  <a:ext uri="{FF2B5EF4-FFF2-40B4-BE49-F238E27FC236}">
                    <a16:creationId xmlns:a16="http://schemas.microsoft.com/office/drawing/2014/main" id="{5A74C00F-340D-3B29-821A-1FF67D501CDF}"/>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17" name="그래픽 27" descr="Open hand with plant with solid fill">
                <a:extLst>
                  <a:ext uri="{FF2B5EF4-FFF2-40B4-BE49-F238E27FC236}">
                    <a16:creationId xmlns:a16="http://schemas.microsoft.com/office/drawing/2014/main" id="{64AFFE8A-6A03-5E4D-A157-F138C40F926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5881331" y="2702697"/>
                <a:ext cx="429337" cy="429337"/>
              </a:xfrm>
              <a:prstGeom prst="rect">
                <a:avLst/>
              </a:prstGeom>
            </p:spPr>
          </p:pic>
        </p:grpSp>
        <p:grpSp>
          <p:nvGrpSpPr>
            <p:cNvPr id="13" name="Group 12">
              <a:extLst>
                <a:ext uri="{FF2B5EF4-FFF2-40B4-BE49-F238E27FC236}">
                  <a16:creationId xmlns:a16="http://schemas.microsoft.com/office/drawing/2014/main" id="{59DB0862-B71B-037A-4DBC-9D9E4E85950F}"/>
                </a:ext>
              </a:extLst>
            </p:cNvPr>
            <p:cNvGrpSpPr/>
            <p:nvPr/>
          </p:nvGrpSpPr>
          <p:grpSpPr>
            <a:xfrm>
              <a:off x="4901313" y="2934143"/>
              <a:ext cx="576000" cy="576000"/>
              <a:chOff x="5808000" y="2628099"/>
              <a:chExt cx="576000" cy="576000"/>
            </a:xfrm>
          </p:grpSpPr>
          <p:sp>
            <p:nvSpPr>
              <p:cNvPr id="14" name="Oval 13">
                <a:extLst>
                  <a:ext uri="{FF2B5EF4-FFF2-40B4-BE49-F238E27FC236}">
                    <a16:creationId xmlns:a16="http://schemas.microsoft.com/office/drawing/2014/main" id="{AC12DB60-B8EE-EDDE-2D0E-5DC06A9E6F3D}"/>
                  </a:ext>
                </a:extLst>
              </p:cNvPr>
              <p:cNvSpPr/>
              <p:nvPr/>
            </p:nvSpPr>
            <p:spPr>
              <a:xfrm>
                <a:off x="5808000" y="2628099"/>
                <a:ext cx="576000" cy="576000"/>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15" name="그래픽 27" descr="Lock with solid fill">
                <a:extLst>
                  <a:ext uri="{FF2B5EF4-FFF2-40B4-BE49-F238E27FC236}">
                    <a16:creationId xmlns:a16="http://schemas.microsoft.com/office/drawing/2014/main" id="{E2493C3F-FECD-DAAE-0C0F-873630E58B2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5881331" y="2702697"/>
                <a:ext cx="429337" cy="429337"/>
              </a:xfrm>
              <a:prstGeom prst="rect">
                <a:avLst/>
              </a:prstGeom>
            </p:spPr>
          </p:pic>
        </p:grpSp>
      </p:grpSp>
      <p:sp>
        <p:nvSpPr>
          <p:cNvPr id="48" name="TextBox 47">
            <a:extLst>
              <a:ext uri="{FF2B5EF4-FFF2-40B4-BE49-F238E27FC236}">
                <a16:creationId xmlns:a16="http://schemas.microsoft.com/office/drawing/2014/main" id="{02F237BA-144B-6B41-D761-03DD878FCCB6}"/>
              </a:ext>
            </a:extLst>
          </p:cNvPr>
          <p:cNvSpPr txBox="1"/>
          <p:nvPr/>
        </p:nvSpPr>
        <p:spPr>
          <a:xfrm>
            <a:off x="5491407" y="1423101"/>
            <a:ext cx="1371597"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Efficiency</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49" name="TextBox 48">
            <a:extLst>
              <a:ext uri="{FF2B5EF4-FFF2-40B4-BE49-F238E27FC236}">
                <a16:creationId xmlns:a16="http://schemas.microsoft.com/office/drawing/2014/main" id="{662FBC8D-0278-8752-ED93-96CE06051A90}"/>
              </a:ext>
            </a:extLst>
          </p:cNvPr>
          <p:cNvSpPr txBox="1"/>
          <p:nvPr/>
        </p:nvSpPr>
        <p:spPr>
          <a:xfrm>
            <a:off x="3698320" y="2396314"/>
            <a:ext cx="1371597"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Scalability</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50" name="TextBox 49">
            <a:extLst>
              <a:ext uri="{FF2B5EF4-FFF2-40B4-BE49-F238E27FC236}">
                <a16:creationId xmlns:a16="http://schemas.microsoft.com/office/drawing/2014/main" id="{93EB612A-E3C6-A84A-A1EC-4B87F1334543}"/>
              </a:ext>
            </a:extLst>
          </p:cNvPr>
          <p:cNvSpPr txBox="1"/>
          <p:nvPr/>
        </p:nvSpPr>
        <p:spPr>
          <a:xfrm>
            <a:off x="2373906" y="4344844"/>
            <a:ext cx="2696011"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Vendor Assessment</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51" name="TextBox 50">
            <a:extLst>
              <a:ext uri="{FF2B5EF4-FFF2-40B4-BE49-F238E27FC236}">
                <a16:creationId xmlns:a16="http://schemas.microsoft.com/office/drawing/2014/main" id="{A04D423D-F16E-0A2F-927A-D6637AC64FFD}"/>
              </a:ext>
            </a:extLst>
          </p:cNvPr>
          <p:cNvSpPr txBox="1"/>
          <p:nvPr/>
        </p:nvSpPr>
        <p:spPr>
          <a:xfrm>
            <a:off x="7069465" y="2396314"/>
            <a:ext cx="2556190"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Cost Optimization </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52" name="TextBox 51">
            <a:extLst>
              <a:ext uri="{FF2B5EF4-FFF2-40B4-BE49-F238E27FC236}">
                <a16:creationId xmlns:a16="http://schemas.microsoft.com/office/drawing/2014/main" id="{51EA61AB-D228-58B3-ED42-4DF5730F4984}"/>
              </a:ext>
            </a:extLst>
          </p:cNvPr>
          <p:cNvSpPr txBox="1"/>
          <p:nvPr/>
        </p:nvSpPr>
        <p:spPr>
          <a:xfrm>
            <a:off x="7300739" y="4347436"/>
            <a:ext cx="2855984" cy="369332"/>
          </a:xfrm>
          <a:prstGeom prst="rect">
            <a:avLst/>
          </a:prstGeom>
          <a:noFill/>
        </p:spPr>
        <p:txBody>
          <a:bodyPr wrap="square" lIns="0" tIns="0" rIns="0" bIns="0" rtlCol="0">
            <a:spAutoFit/>
          </a:bodyPr>
          <a:lstStyle/>
          <a:p>
            <a:r>
              <a:rPr lang="en-US" altLang="ko-KR" sz="2400" b="1">
                <a:ln>
                  <a:solidFill>
                    <a:schemeClr val="accent1">
                      <a:alpha val="0"/>
                    </a:schemeClr>
                  </a:solidFill>
                </a:ln>
                <a:solidFill>
                  <a:srgbClr val="0070AD"/>
                </a:solidFill>
                <a:latin typeface="+mj-lt"/>
                <a:ea typeface="나눔스퀘어 네오 ExtraBold" panose="00000900000000000000" pitchFamily="2" charset="-127"/>
              </a:rPr>
              <a:t>User Satisfaction</a:t>
            </a:r>
            <a:endParaRPr lang="ko-KR" altLang="en-US" sz="2400" b="1">
              <a:ln>
                <a:solidFill>
                  <a:schemeClr val="accent1">
                    <a:alpha val="0"/>
                  </a:schemeClr>
                </a:solidFill>
              </a:ln>
              <a:solidFill>
                <a:srgbClr val="0070AD"/>
              </a:solidFill>
              <a:latin typeface="+mj-lt"/>
              <a:ea typeface="나눔스퀘어 네오 ExtraBold" panose="00000900000000000000" pitchFamily="2" charset="-127"/>
            </a:endParaRPr>
          </a:p>
        </p:txBody>
      </p:sp>
      <p:sp>
        <p:nvSpPr>
          <p:cNvPr id="53" name="TextBox 52">
            <a:extLst>
              <a:ext uri="{FF2B5EF4-FFF2-40B4-BE49-F238E27FC236}">
                <a16:creationId xmlns:a16="http://schemas.microsoft.com/office/drawing/2014/main" id="{E24D67C5-5124-F766-276B-0744EC32E20B}"/>
              </a:ext>
            </a:extLst>
          </p:cNvPr>
          <p:cNvSpPr txBox="1"/>
          <p:nvPr/>
        </p:nvSpPr>
        <p:spPr>
          <a:xfrm>
            <a:off x="1632049" y="823014"/>
            <a:ext cx="9410727" cy="584775"/>
          </a:xfrm>
          <a:prstGeom prst="rect">
            <a:avLst/>
          </a:prstGeom>
          <a:noFill/>
        </p:spPr>
        <p:txBody>
          <a:bodyPr wrap="square" rtlCol="0">
            <a:spAutoFit/>
          </a:bodyPr>
          <a:lstStyle/>
          <a:p>
            <a:pPr marL="285750" indent="-285750">
              <a:buFont typeface="Arial" panose="020B0604020202020204" pitchFamily="34" charset="0"/>
              <a:buChar char="•"/>
            </a:pPr>
            <a:r>
              <a:rPr lang="en-US" sz="1600" b="1"/>
              <a:t>KPI</a:t>
            </a:r>
            <a:r>
              <a:rPr lang="en-US" sz="1600"/>
              <a:t>: Reduced time for user story generation and document retrieval by 50%</a:t>
            </a:r>
          </a:p>
          <a:p>
            <a:pPr marL="285750" indent="-285750">
              <a:buFont typeface="Arial" panose="020B0604020202020204" pitchFamily="34" charset="0"/>
              <a:buChar char="•"/>
            </a:pPr>
            <a:r>
              <a:rPr lang="en-US" sz="1600"/>
              <a:t>Integration of Knowledge Graphs (KG) with LLM enhances automation, streamlining tasks</a:t>
            </a:r>
          </a:p>
        </p:txBody>
      </p:sp>
      <p:sp>
        <p:nvSpPr>
          <p:cNvPr id="56" name="TextBox 55">
            <a:extLst>
              <a:ext uri="{FF2B5EF4-FFF2-40B4-BE49-F238E27FC236}">
                <a16:creationId xmlns:a16="http://schemas.microsoft.com/office/drawing/2014/main" id="{300997C9-936D-62C4-163C-99C03F8E213A}"/>
              </a:ext>
            </a:extLst>
          </p:cNvPr>
          <p:cNvSpPr txBox="1"/>
          <p:nvPr/>
        </p:nvSpPr>
        <p:spPr>
          <a:xfrm>
            <a:off x="7604647" y="2816529"/>
            <a:ext cx="4491489" cy="1077218"/>
          </a:xfrm>
          <a:prstGeom prst="rect">
            <a:avLst/>
          </a:prstGeom>
          <a:noFill/>
        </p:spPr>
        <p:txBody>
          <a:bodyPr wrap="square" rtlCol="0">
            <a:spAutoFit/>
          </a:bodyPr>
          <a:lstStyle/>
          <a:p>
            <a:pPr marL="285750" indent="-285750">
              <a:buFont typeface="Arial" panose="020B0604020202020204" pitchFamily="34" charset="0"/>
              <a:buChar char="•"/>
            </a:pPr>
            <a:r>
              <a:rPr lang="en-US" sz="1600" b="1"/>
              <a:t>KPI: </a:t>
            </a:r>
            <a:r>
              <a:rPr lang="en-US" sz="1600"/>
              <a:t>Low, Medium, and High-cost scenarios increasing visibility </a:t>
            </a:r>
          </a:p>
          <a:p>
            <a:pPr marL="285750" indent="-285750">
              <a:buFont typeface="Arial" panose="020B0604020202020204" pitchFamily="34" charset="0"/>
              <a:buChar char="•"/>
            </a:pPr>
            <a:r>
              <a:rPr lang="en-US" sz="1600"/>
              <a:t>The financial model gives a holistic overview of costs and savings </a:t>
            </a:r>
          </a:p>
        </p:txBody>
      </p:sp>
      <p:sp>
        <p:nvSpPr>
          <p:cNvPr id="58" name="TextBox 57">
            <a:extLst>
              <a:ext uri="{FF2B5EF4-FFF2-40B4-BE49-F238E27FC236}">
                <a16:creationId xmlns:a16="http://schemas.microsoft.com/office/drawing/2014/main" id="{27639F29-6C35-A317-B0D4-49E889D32D60}"/>
              </a:ext>
            </a:extLst>
          </p:cNvPr>
          <p:cNvSpPr txBox="1"/>
          <p:nvPr/>
        </p:nvSpPr>
        <p:spPr>
          <a:xfrm>
            <a:off x="6888811" y="4779928"/>
            <a:ext cx="5287418" cy="1077218"/>
          </a:xfrm>
          <a:prstGeom prst="rect">
            <a:avLst/>
          </a:prstGeom>
          <a:noFill/>
        </p:spPr>
        <p:txBody>
          <a:bodyPr wrap="square" rtlCol="0">
            <a:spAutoFit/>
          </a:bodyPr>
          <a:lstStyle/>
          <a:p>
            <a:pPr marL="285750" indent="-285750">
              <a:buFont typeface="Arial" panose="020B0604020202020204" pitchFamily="34" charset="0"/>
              <a:buChar char="•"/>
            </a:pPr>
            <a:r>
              <a:rPr lang="en-US" sz="1600" b="1"/>
              <a:t>KPI: </a:t>
            </a:r>
            <a:r>
              <a:rPr lang="en-US" sz="1600"/>
              <a:t>Expected improvement in user experience measured by NPS </a:t>
            </a:r>
          </a:p>
          <a:p>
            <a:pPr marL="285750" indent="-285750">
              <a:buFont typeface="Arial" panose="020B0604020202020204" pitchFamily="34" charset="0"/>
              <a:buChar char="•"/>
            </a:pPr>
            <a:r>
              <a:rPr lang="en-US" sz="1600"/>
              <a:t>Change Management strategies ensure users are on board</a:t>
            </a:r>
          </a:p>
        </p:txBody>
      </p:sp>
      <p:sp>
        <p:nvSpPr>
          <p:cNvPr id="60" name="TextBox 59">
            <a:extLst>
              <a:ext uri="{FF2B5EF4-FFF2-40B4-BE49-F238E27FC236}">
                <a16:creationId xmlns:a16="http://schemas.microsoft.com/office/drawing/2014/main" id="{0D85B680-FCB2-A285-9AA8-39EFDB1B2CA7}"/>
              </a:ext>
            </a:extLst>
          </p:cNvPr>
          <p:cNvSpPr txBox="1"/>
          <p:nvPr/>
        </p:nvSpPr>
        <p:spPr>
          <a:xfrm>
            <a:off x="472680" y="4716768"/>
            <a:ext cx="4919451" cy="1077218"/>
          </a:xfrm>
          <a:prstGeom prst="rect">
            <a:avLst/>
          </a:prstGeom>
          <a:noFill/>
        </p:spPr>
        <p:txBody>
          <a:bodyPr wrap="square" rtlCol="0">
            <a:spAutoFit/>
          </a:bodyPr>
          <a:lstStyle/>
          <a:p>
            <a:pPr marL="285750" indent="-285750">
              <a:buFont typeface="Arial" panose="020B0604020202020204" pitchFamily="34" charset="0"/>
              <a:buChar char="•"/>
            </a:pPr>
            <a:r>
              <a:rPr lang="en-US" sz="1600" b="1"/>
              <a:t>KPI:</a:t>
            </a:r>
            <a:r>
              <a:rPr lang="en-US" sz="1600"/>
              <a:t> Selection matrix score across RAG, Neo4j, and other vendors </a:t>
            </a:r>
          </a:p>
          <a:p>
            <a:pPr marL="285750" indent="-285750">
              <a:buFont typeface="Arial" panose="020B0604020202020204" pitchFamily="34" charset="0"/>
              <a:buChar char="•"/>
            </a:pPr>
            <a:r>
              <a:rPr lang="en-US" sz="1600"/>
              <a:t>Thorough vendor assessment ensures selection of the best-fit solution for long-term project success</a:t>
            </a:r>
          </a:p>
        </p:txBody>
      </p:sp>
      <p:sp>
        <p:nvSpPr>
          <p:cNvPr id="61" name="TextBox 60">
            <a:extLst>
              <a:ext uri="{FF2B5EF4-FFF2-40B4-BE49-F238E27FC236}">
                <a16:creationId xmlns:a16="http://schemas.microsoft.com/office/drawing/2014/main" id="{0A4119BB-293D-3489-4F1F-2F3F11579B33}"/>
              </a:ext>
            </a:extLst>
          </p:cNvPr>
          <p:cNvSpPr txBox="1"/>
          <p:nvPr/>
        </p:nvSpPr>
        <p:spPr>
          <a:xfrm>
            <a:off x="12467" y="2700148"/>
            <a:ext cx="4901871" cy="1077218"/>
          </a:xfrm>
          <a:prstGeom prst="rect">
            <a:avLst/>
          </a:prstGeom>
          <a:noFill/>
        </p:spPr>
        <p:txBody>
          <a:bodyPr wrap="square" rtlCol="0">
            <a:spAutoFit/>
          </a:bodyPr>
          <a:lstStyle/>
          <a:p>
            <a:pPr marL="285750" indent="-285750">
              <a:buFont typeface="Arial" panose="020B0604020202020204" pitchFamily="34" charset="0"/>
              <a:buChar char="•"/>
            </a:pPr>
            <a:r>
              <a:rPr lang="en-US" sz="1600" b="1"/>
              <a:t>KPI: </a:t>
            </a:r>
            <a:r>
              <a:rPr lang="en-US" sz="1600"/>
              <a:t>System scalability to handle more docs and users </a:t>
            </a:r>
          </a:p>
          <a:p>
            <a:pPr marL="285750" indent="-285750">
              <a:buFont typeface="Arial" panose="020B0604020202020204" pitchFamily="34" charset="0"/>
              <a:buChar char="•"/>
            </a:pPr>
            <a:r>
              <a:rPr lang="en-US" sz="1600"/>
              <a:t>The architecture design supports increased workload and growing organizational needs</a:t>
            </a:r>
          </a:p>
        </p:txBody>
      </p:sp>
      <p:sp>
        <p:nvSpPr>
          <p:cNvPr id="27" name="Arrow: Chevron 26">
            <a:hlinkClick r:id="rId16" action="ppaction://hlinksldjump"/>
            <a:extLst>
              <a:ext uri="{FF2B5EF4-FFF2-40B4-BE49-F238E27FC236}">
                <a16:creationId xmlns:a16="http://schemas.microsoft.com/office/drawing/2014/main" id="{3042B5D9-A610-160C-55F6-7324E761B153}"/>
              </a:ext>
            </a:extLst>
          </p:cNvPr>
          <p:cNvSpPr/>
          <p:nvPr/>
        </p:nvSpPr>
        <p:spPr>
          <a:xfrm>
            <a:off x="5069732" y="6359815"/>
            <a:ext cx="2052537" cy="307777"/>
          </a:xfrm>
          <a:prstGeom prst="chevron">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prstClr val="white"/>
                </a:solidFill>
                <a:latin typeface="Aptos" panose="02110004020202020204"/>
              </a:rPr>
              <a:t>Appendix</a:t>
            </a:r>
          </a:p>
        </p:txBody>
      </p:sp>
      <p:sp>
        <p:nvSpPr>
          <p:cNvPr id="28" name="Oval 27">
            <a:extLst>
              <a:ext uri="{FF2B5EF4-FFF2-40B4-BE49-F238E27FC236}">
                <a16:creationId xmlns:a16="http://schemas.microsoft.com/office/drawing/2014/main" id="{BF4039AB-AAE2-C6BE-CD49-5F9C889BC55B}"/>
              </a:ext>
            </a:extLst>
          </p:cNvPr>
          <p:cNvSpPr/>
          <p:nvPr/>
        </p:nvSpPr>
        <p:spPr>
          <a:xfrm>
            <a:off x="11602720" y="6451601"/>
            <a:ext cx="493417" cy="286158"/>
          </a:xfrm>
          <a:prstGeom prst="ellipse">
            <a:avLst/>
          </a:prstGeom>
          <a:solidFill>
            <a:srgbClr val="007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DC1AC144-E07F-4DD5-8EE5-2C1EF15E3FB7}" type="slidenum">
              <a:rPr lang="en-US" sz="1200" smtClean="0"/>
              <a:pPr algn="ctr"/>
              <a:t>24</a:t>
            </a:fld>
            <a:endParaRPr lang="en-US" sz="1600">
              <a:latin typeface="72" panose="020B0503030000000003" pitchFamily="34" charset="0"/>
              <a:cs typeface="72" panose="020B0503030000000003" pitchFamily="34" charset="0"/>
            </a:endParaRPr>
          </a:p>
        </p:txBody>
      </p:sp>
    </p:spTree>
    <p:extLst>
      <p:ext uri="{BB962C8B-B14F-4D97-AF65-F5344CB8AC3E}">
        <p14:creationId xmlns:p14="http://schemas.microsoft.com/office/powerpoint/2010/main" val="2133187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C30B9A07ABCD547874F62699B45637A" ma:contentTypeVersion="4" ma:contentTypeDescription="Create a new document." ma:contentTypeScope="" ma:versionID="24d19ee2d677b66d4a7d35ebbb359fd2">
  <xsd:schema xmlns:xsd="http://www.w3.org/2001/XMLSchema" xmlns:xs="http://www.w3.org/2001/XMLSchema" xmlns:p="http://schemas.microsoft.com/office/2006/metadata/properties" xmlns:ns2="2121e1f9-e6be-4880-a1ff-7b2374534510" targetNamespace="http://schemas.microsoft.com/office/2006/metadata/properties" ma:root="true" ma:fieldsID="1b63b3f82f4949deabab6c515297dbb7" ns2:_="">
    <xsd:import namespace="2121e1f9-e6be-4880-a1ff-7b23745345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21e1f9-e6be-4880-a1ff-7b23745345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679191-7D4D-4506-AF20-C28B943984B1}">
  <ds:schemaRefs>
    <ds:schemaRef ds:uri="http://purl.org/dc/dcmitype/"/>
    <ds:schemaRef ds:uri="2121e1f9-e6be-4880-a1ff-7b2374534510"/>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FF5492F-74A9-4676-BF25-CFDEDF88AA21}">
  <ds:schemaRefs>
    <ds:schemaRef ds:uri="http://schemas.microsoft.com/sharepoint/v3/contenttype/forms"/>
  </ds:schemaRefs>
</ds:datastoreItem>
</file>

<file path=customXml/itemProps3.xml><?xml version="1.0" encoding="utf-8"?>
<ds:datastoreItem xmlns:ds="http://schemas.openxmlformats.org/officeDocument/2006/customXml" ds:itemID="{4AE8C6F3-83AA-49C5-A3F0-A5E52815D6A6}">
  <ds:schemaRefs>
    <ds:schemaRef ds:uri="2121e1f9-e6be-4880-a1ff-7b23745345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TotalTime>
  <Words>2923</Words>
  <Application>Microsoft Office PowerPoint</Application>
  <PresentationFormat>Widescreen</PresentationFormat>
  <Paragraphs>496</Paragraphs>
  <Slides>24</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72</vt:lpstr>
      <vt:lpstr>Aptos</vt:lpstr>
      <vt:lpstr>Aptos (Body)</vt:lpstr>
      <vt:lpstr>Aptos Display</vt:lpstr>
      <vt:lpstr>Arial</vt:lpstr>
      <vt:lpstr>Wingdings</vt:lpstr>
      <vt:lpstr>나눔스퀘어 네오 ExtraBold</vt:lpstr>
      <vt:lpstr>Office Theme</vt:lpstr>
      <vt:lpstr>UTILIZING MICROSOFT’S GraphRAG RAG TO RETRIEVE DOCUMENTS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lpstr>APPENDIX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CAPSTONE PROJECT- CAPGEMINI</dc:title>
  <dc:creator>Ghaskadvi, Meera Sunil</dc:creator>
  <cp:lastModifiedBy>Meera Ghaskadvi</cp:lastModifiedBy>
  <cp:revision>3</cp:revision>
  <dcterms:created xsi:type="dcterms:W3CDTF">2024-11-10T23:00:49Z</dcterms:created>
  <dcterms:modified xsi:type="dcterms:W3CDTF">2025-09-01T21:13:10Z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0x010100CC30B9A07ABCD547874F62699B45637A</vt:lpwstr>
  </property>
</Properties>
</file>